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1.xml" ContentType="application/vnd.openxmlformats-officedocument.drawingml.chart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60" r:id="rId1"/>
  </p:sldMasterIdLst>
  <p:notesMasterIdLst>
    <p:notesMasterId r:id="rId71"/>
  </p:notesMasterIdLst>
  <p:sldIdLst>
    <p:sldId id="256" r:id="rId2"/>
    <p:sldId id="320" r:id="rId3"/>
    <p:sldId id="260" r:id="rId4"/>
    <p:sldId id="258" r:id="rId5"/>
    <p:sldId id="356" r:id="rId6"/>
    <p:sldId id="275" r:id="rId7"/>
    <p:sldId id="417" r:id="rId8"/>
    <p:sldId id="346" r:id="rId9"/>
    <p:sldId id="342" r:id="rId10"/>
    <p:sldId id="268" r:id="rId11"/>
    <p:sldId id="262" r:id="rId12"/>
    <p:sldId id="368" r:id="rId13"/>
    <p:sldId id="263" r:id="rId14"/>
    <p:sldId id="278" r:id="rId15"/>
    <p:sldId id="379" r:id="rId16"/>
    <p:sldId id="283" r:id="rId17"/>
    <p:sldId id="369" r:id="rId18"/>
    <p:sldId id="377" r:id="rId19"/>
    <p:sldId id="310" r:id="rId20"/>
    <p:sldId id="416" r:id="rId21"/>
    <p:sldId id="404" r:id="rId22"/>
    <p:sldId id="405" r:id="rId23"/>
    <p:sldId id="378" r:id="rId24"/>
    <p:sldId id="419" r:id="rId25"/>
    <p:sldId id="420" r:id="rId26"/>
    <p:sldId id="421" r:id="rId27"/>
    <p:sldId id="422" r:id="rId28"/>
    <p:sldId id="380" r:id="rId29"/>
    <p:sldId id="381" r:id="rId30"/>
    <p:sldId id="406" r:id="rId31"/>
    <p:sldId id="407" r:id="rId32"/>
    <p:sldId id="382" r:id="rId33"/>
    <p:sldId id="408" r:id="rId34"/>
    <p:sldId id="383" r:id="rId35"/>
    <p:sldId id="384" r:id="rId36"/>
    <p:sldId id="385" r:id="rId37"/>
    <p:sldId id="386" r:id="rId38"/>
    <p:sldId id="409" r:id="rId39"/>
    <p:sldId id="387" r:id="rId40"/>
    <p:sldId id="410" r:id="rId41"/>
    <p:sldId id="411" r:id="rId42"/>
    <p:sldId id="418" r:id="rId43"/>
    <p:sldId id="412" r:id="rId44"/>
    <p:sldId id="388" r:id="rId45"/>
    <p:sldId id="389" r:id="rId46"/>
    <p:sldId id="390" r:id="rId47"/>
    <p:sldId id="391" r:id="rId48"/>
    <p:sldId id="413" r:id="rId49"/>
    <p:sldId id="395" r:id="rId50"/>
    <p:sldId id="396" r:id="rId51"/>
    <p:sldId id="414" r:id="rId52"/>
    <p:sldId id="397" r:id="rId53"/>
    <p:sldId id="415" r:id="rId54"/>
    <p:sldId id="398" r:id="rId55"/>
    <p:sldId id="399" r:id="rId56"/>
    <p:sldId id="400" r:id="rId57"/>
    <p:sldId id="401" r:id="rId58"/>
    <p:sldId id="402" r:id="rId59"/>
    <p:sldId id="403" r:id="rId60"/>
    <p:sldId id="392" r:id="rId61"/>
    <p:sldId id="394" r:id="rId62"/>
    <p:sldId id="309" r:id="rId63"/>
    <p:sldId id="297" r:id="rId64"/>
    <p:sldId id="326" r:id="rId65"/>
    <p:sldId id="328" r:id="rId66"/>
    <p:sldId id="327" r:id="rId67"/>
    <p:sldId id="329" r:id="rId68"/>
    <p:sldId id="347" r:id="rId69"/>
    <p:sldId id="265" r:id="rId7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05" autoAdjust="0"/>
  </p:normalViewPr>
  <p:slideViewPr>
    <p:cSldViewPr>
      <p:cViewPr>
        <p:scale>
          <a:sx n="92" d="100"/>
          <a:sy n="92" d="100"/>
        </p:scale>
        <p:origin x="-450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73;&#1102;&#1076;&#1078;&#1077;&#1090;%20&#1076;&#1083;&#1103;%20&#1075;&#1088;&#1072;&#1078;&#1076;&#1072;&#1085;\2026\&#1088;&#1072;&#1089;&#1095;&#1077;&#1090;&#1099;%20&#1082;%20&#1073;&#1102;&#1076;&#1078;&#1077;&#1090;&#1091;%20&#1085;&#1072;%2020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Лист3!$A$5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cat>
            <c:strRef>
              <c:f>Лист3!$B$4:$E$4</c:f>
              <c:strCache>
                <c:ptCount val="4"/>
                <c:pt idx="0">
                  <c:v> 2025 год </c:v>
                </c:pt>
                <c:pt idx="1">
                  <c:v>  2026 год</c:v>
                </c:pt>
                <c:pt idx="2">
                  <c:v>  2027 год</c:v>
                </c:pt>
                <c:pt idx="3">
                  <c:v>  2028 год</c:v>
                </c:pt>
              </c:strCache>
            </c:strRef>
          </c:cat>
          <c:val>
            <c:numRef>
              <c:f>Лист3!$B$5:$E$5</c:f>
              <c:numCache>
                <c:formatCode>0.0</c:formatCode>
                <c:ptCount val="4"/>
                <c:pt idx="0">
                  <c:v>258793</c:v>
                </c:pt>
                <c:pt idx="1">
                  <c:v>293635</c:v>
                </c:pt>
                <c:pt idx="2">
                  <c:v>322768.5</c:v>
                </c:pt>
                <c:pt idx="3">
                  <c:v>346058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CF-4B7A-A807-10908354DA25}"/>
            </c:ext>
          </c:extLst>
        </c:ser>
        <c:ser>
          <c:idx val="1"/>
          <c:order val="1"/>
          <c:tx>
            <c:strRef>
              <c:f>Лист3!$A$6</c:f>
              <c:strCache>
                <c:ptCount val="1"/>
                <c:pt idx="0">
                  <c:v>БЕЗВОЗМЕЗДНЫЕ  ПОСТУПЛЕНИЯ</c:v>
                </c:pt>
              </c:strCache>
            </c:strRef>
          </c:tx>
          <c:invertIfNegative val="0"/>
          <c:cat>
            <c:strRef>
              <c:f>Лист3!$B$4:$E$4</c:f>
              <c:strCache>
                <c:ptCount val="4"/>
                <c:pt idx="0">
                  <c:v> 2025 год </c:v>
                </c:pt>
                <c:pt idx="1">
                  <c:v>  2026 год</c:v>
                </c:pt>
                <c:pt idx="2">
                  <c:v>  2027 год</c:v>
                </c:pt>
                <c:pt idx="3">
                  <c:v>  2028 год</c:v>
                </c:pt>
              </c:strCache>
            </c:strRef>
          </c:cat>
          <c:val>
            <c:numRef>
              <c:f>Лист3!$B$6:$E$6</c:f>
              <c:numCache>
                <c:formatCode>General</c:formatCode>
                <c:ptCount val="4"/>
                <c:pt idx="0">
                  <c:v>922783.8</c:v>
                </c:pt>
                <c:pt idx="1">
                  <c:v>770965.7</c:v>
                </c:pt>
                <c:pt idx="2">
                  <c:v>655899.80000000005</c:v>
                </c:pt>
                <c:pt idx="3">
                  <c:v>672148.8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CF-4B7A-A807-10908354DA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8119936"/>
        <c:axId val="108121472"/>
        <c:axId val="0"/>
      </c:bar3DChart>
      <c:catAx>
        <c:axId val="1081199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08121472"/>
        <c:crosses val="autoZero"/>
        <c:auto val="1"/>
        <c:lblAlgn val="ctr"/>
        <c:lblOffset val="100"/>
        <c:noMultiLvlLbl val="0"/>
      </c:catAx>
      <c:valAx>
        <c:axId val="10812147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0811993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8B1307-F430-4E80-BFB3-C88173C4155C}" type="doc">
      <dgm:prSet loTypeId="urn:microsoft.com/office/officeart/2005/8/layout/cycle7" loCatId="cycle" qsTypeId="urn:microsoft.com/office/officeart/2005/8/quickstyle/3d3" qsCatId="3D" csTypeId="urn:microsoft.com/office/officeart/2005/8/colors/colorful3" csCatId="colorful" phldr="1"/>
      <dgm:spPr/>
    </dgm:pt>
    <dgm:pt modelId="{36E32DE2-AD17-42C1-BFC5-3E40014C9F96}">
      <dgm:prSet custT="1"/>
      <dgm:spPr/>
      <dgm:t>
        <a:bodyPr/>
        <a:lstStyle/>
        <a:p>
          <a:r>
            <a:rPr lang="ru-RU" sz="2000" b="1" smtClean="0">
              <a:latin typeface="Times New Roman" pitchFamily="18" charset="0"/>
              <a:cs typeface="Times New Roman" pitchFamily="18" charset="0"/>
            </a:rPr>
            <a:t>Рассмотрение и утверждение бюджета</a:t>
          </a:r>
          <a:endParaRPr lang="ru-RU" sz="2000" b="1" dirty="0"/>
        </a:p>
      </dgm:t>
    </dgm:pt>
    <dgm:pt modelId="{6B8905A3-551C-4A94-AFF1-B10DFCB7DEE2}" type="parTrans" cxnId="{67A2A5A4-B829-40AF-898F-AC2AC16671C7}">
      <dgm:prSet/>
      <dgm:spPr/>
      <dgm:t>
        <a:bodyPr/>
        <a:lstStyle/>
        <a:p>
          <a:endParaRPr lang="ru-RU"/>
        </a:p>
      </dgm:t>
    </dgm:pt>
    <dgm:pt modelId="{0E157E03-6808-4EE2-B42F-F236ED00D628}" type="sibTrans" cxnId="{67A2A5A4-B829-40AF-898F-AC2AC16671C7}">
      <dgm:prSet/>
      <dgm:spPr/>
      <dgm:t>
        <a:bodyPr/>
        <a:lstStyle/>
        <a:p>
          <a:endParaRPr lang="ru-RU"/>
        </a:p>
      </dgm:t>
    </dgm:pt>
    <dgm:pt modelId="{5BCE40B0-85D1-4DA6-BE9E-1C4167FF9837}">
      <dgm:prSet phldrT="[Текст]" custT="1"/>
      <dgm:spPr/>
      <dgm:t>
        <a:bodyPr/>
        <a:lstStyle/>
        <a:p>
          <a:r>
            <a:rPr lang="ru-RU" sz="2000" b="1" smtClean="0">
              <a:latin typeface="Times New Roman" pitchFamily="18" charset="0"/>
              <a:cs typeface="Times New Roman" pitchFamily="18" charset="0"/>
            </a:rPr>
            <a:t>Составление и рассмотрение проекта бюджета</a:t>
          </a:r>
          <a:endParaRPr lang="ru-RU" sz="2000" b="1" dirty="0"/>
        </a:p>
      </dgm:t>
    </dgm:pt>
    <dgm:pt modelId="{BFED38C0-CCB3-4C8C-8AE5-10C9F9B98F1A}" type="parTrans" cxnId="{9AE8994F-2FE1-479F-991E-81EAF073A8EA}">
      <dgm:prSet/>
      <dgm:spPr/>
      <dgm:t>
        <a:bodyPr/>
        <a:lstStyle/>
        <a:p>
          <a:endParaRPr lang="ru-RU"/>
        </a:p>
      </dgm:t>
    </dgm:pt>
    <dgm:pt modelId="{5F4FB335-CF04-42C8-BCDC-5A31B28B72AB}" type="sibTrans" cxnId="{9AE8994F-2FE1-479F-991E-81EAF073A8EA}">
      <dgm:prSet/>
      <dgm:spPr/>
      <dgm:t>
        <a:bodyPr/>
        <a:lstStyle/>
        <a:p>
          <a:endParaRPr lang="ru-RU"/>
        </a:p>
      </dgm:t>
    </dgm:pt>
    <dgm:pt modelId="{B0773C19-33E7-44EA-9870-837C461A73B5}">
      <dgm:prSet custT="1"/>
      <dgm:spPr/>
      <dgm:t>
        <a:bodyPr/>
        <a:lstStyle/>
        <a:p>
          <a:r>
            <a:rPr lang="ru-RU" sz="2000" b="1" smtClean="0">
              <a:latin typeface="Times New Roman" pitchFamily="18" charset="0"/>
              <a:cs typeface="Times New Roman" pitchFamily="18" charset="0"/>
            </a:rPr>
            <a:t>Исполнение бюджета</a:t>
          </a:r>
          <a:endParaRPr lang="ru-RU" sz="2000" b="1" dirty="0"/>
        </a:p>
      </dgm:t>
    </dgm:pt>
    <dgm:pt modelId="{30F716E8-5695-4E31-9A06-89F5E4AEBABE}" type="parTrans" cxnId="{504D680D-36FD-4F90-91A5-013ADDBD9379}">
      <dgm:prSet/>
      <dgm:spPr/>
      <dgm:t>
        <a:bodyPr/>
        <a:lstStyle/>
        <a:p>
          <a:endParaRPr lang="ru-RU"/>
        </a:p>
      </dgm:t>
    </dgm:pt>
    <dgm:pt modelId="{5E94B507-CFE3-4DB3-AB60-017106FFF751}" type="sibTrans" cxnId="{504D680D-36FD-4F90-91A5-013ADDBD9379}">
      <dgm:prSet/>
      <dgm:spPr/>
      <dgm:t>
        <a:bodyPr/>
        <a:lstStyle/>
        <a:p>
          <a:endParaRPr lang="ru-RU"/>
        </a:p>
      </dgm:t>
    </dgm:pt>
    <dgm:pt modelId="{D98D3601-29A2-406F-9E49-E0D2552C9191}">
      <dgm:prSet custT="1"/>
      <dgm:spPr/>
      <dgm:t>
        <a:bodyPr/>
        <a:lstStyle/>
        <a:p>
          <a:r>
            <a:rPr lang="ru-RU" sz="2000" b="1" smtClean="0">
              <a:latin typeface="Times New Roman" pitchFamily="18" charset="0"/>
              <a:cs typeface="Times New Roman" pitchFamily="18" charset="0"/>
            </a:rPr>
            <a:t>Осуществление муниципального финансового контроля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9F0B4971-317B-446D-B35E-26A66E35363B}" type="parTrans" cxnId="{ADC773DA-A7C0-4A79-931E-2D27EE7869F7}">
      <dgm:prSet/>
      <dgm:spPr/>
      <dgm:t>
        <a:bodyPr/>
        <a:lstStyle/>
        <a:p>
          <a:endParaRPr lang="ru-RU"/>
        </a:p>
      </dgm:t>
    </dgm:pt>
    <dgm:pt modelId="{C3EB5B0E-771B-4DF2-A2A6-5FD3B4568CD1}" type="sibTrans" cxnId="{ADC773DA-A7C0-4A79-931E-2D27EE7869F7}">
      <dgm:prSet/>
      <dgm:spPr/>
      <dgm:t>
        <a:bodyPr/>
        <a:lstStyle/>
        <a:p>
          <a:endParaRPr lang="ru-RU"/>
        </a:p>
      </dgm:t>
    </dgm:pt>
    <dgm:pt modelId="{9D500185-4AFB-4D82-823F-EBBE8DB1224C}" type="pres">
      <dgm:prSet presAssocID="{778B1307-F430-4E80-BFB3-C88173C4155C}" presName="Name0" presStyleCnt="0">
        <dgm:presLayoutVars>
          <dgm:dir/>
          <dgm:resizeHandles val="exact"/>
        </dgm:presLayoutVars>
      </dgm:prSet>
      <dgm:spPr/>
    </dgm:pt>
    <dgm:pt modelId="{CFB86325-D055-456D-9DED-A27F2DA45D61}" type="pres">
      <dgm:prSet presAssocID="{5BCE40B0-85D1-4DA6-BE9E-1C4167FF983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6D1E44-5D87-44E4-83CA-1A8D23392458}" type="pres">
      <dgm:prSet presAssocID="{5F4FB335-CF04-42C8-BCDC-5A31B28B72AB}" presName="sibTrans" presStyleLbl="sibTrans2D1" presStyleIdx="0" presStyleCnt="4"/>
      <dgm:spPr/>
      <dgm:t>
        <a:bodyPr/>
        <a:lstStyle/>
        <a:p>
          <a:endParaRPr lang="ru-RU"/>
        </a:p>
      </dgm:t>
    </dgm:pt>
    <dgm:pt modelId="{39965902-2BAE-4085-BE08-E2E237A2C164}" type="pres">
      <dgm:prSet presAssocID="{5F4FB335-CF04-42C8-BCDC-5A31B28B72AB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5EAC9603-B3EC-4C46-AD7E-931A10FE5C65}" type="pres">
      <dgm:prSet presAssocID="{36E32DE2-AD17-42C1-BFC5-3E40014C9F9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90F7D2-CD5D-40EC-B339-DDDC825EB940}" type="pres">
      <dgm:prSet presAssocID="{0E157E03-6808-4EE2-B42F-F236ED00D628}" presName="sibTrans" presStyleLbl="sibTrans2D1" presStyleIdx="1" presStyleCnt="4"/>
      <dgm:spPr/>
      <dgm:t>
        <a:bodyPr/>
        <a:lstStyle/>
        <a:p>
          <a:endParaRPr lang="ru-RU"/>
        </a:p>
      </dgm:t>
    </dgm:pt>
    <dgm:pt modelId="{9B90223B-407E-4B70-986C-77E13BE1B010}" type="pres">
      <dgm:prSet presAssocID="{0E157E03-6808-4EE2-B42F-F236ED00D628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09C55C87-5337-4017-A102-4E163BD9EF4A}" type="pres">
      <dgm:prSet presAssocID="{B0773C19-33E7-44EA-9870-837C461A73B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0F747-04EA-4F79-A43C-DAEC116F51C7}" type="pres">
      <dgm:prSet presAssocID="{5E94B507-CFE3-4DB3-AB60-017106FFF751}" presName="sibTrans" presStyleLbl="sibTrans2D1" presStyleIdx="2" presStyleCnt="4"/>
      <dgm:spPr/>
      <dgm:t>
        <a:bodyPr/>
        <a:lstStyle/>
        <a:p>
          <a:endParaRPr lang="ru-RU"/>
        </a:p>
      </dgm:t>
    </dgm:pt>
    <dgm:pt modelId="{2513A1E7-BC69-49D1-B143-D302944CB82D}" type="pres">
      <dgm:prSet presAssocID="{5E94B507-CFE3-4DB3-AB60-017106FFF751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17F61C0-1800-42A0-BF02-2785A98C5497}" type="pres">
      <dgm:prSet presAssocID="{D98D3601-29A2-406F-9E49-E0D2552C91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37CC3C-F4E1-41BB-AAB6-9BEE1D766AC1}" type="pres">
      <dgm:prSet presAssocID="{C3EB5B0E-771B-4DF2-A2A6-5FD3B4568CD1}" presName="sibTrans" presStyleLbl="sibTrans2D1" presStyleIdx="3" presStyleCnt="4"/>
      <dgm:spPr/>
      <dgm:t>
        <a:bodyPr/>
        <a:lstStyle/>
        <a:p>
          <a:endParaRPr lang="ru-RU"/>
        </a:p>
      </dgm:t>
    </dgm:pt>
    <dgm:pt modelId="{60311A84-B36B-4D58-A58A-85860EAEB4EF}" type="pres">
      <dgm:prSet presAssocID="{C3EB5B0E-771B-4DF2-A2A6-5FD3B4568CD1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ADC773DA-A7C0-4A79-931E-2D27EE7869F7}" srcId="{778B1307-F430-4E80-BFB3-C88173C4155C}" destId="{D98D3601-29A2-406F-9E49-E0D2552C9191}" srcOrd="3" destOrd="0" parTransId="{9F0B4971-317B-446D-B35E-26A66E35363B}" sibTransId="{C3EB5B0E-771B-4DF2-A2A6-5FD3B4568CD1}"/>
    <dgm:cxn modelId="{67A2A5A4-B829-40AF-898F-AC2AC16671C7}" srcId="{778B1307-F430-4E80-BFB3-C88173C4155C}" destId="{36E32DE2-AD17-42C1-BFC5-3E40014C9F96}" srcOrd="1" destOrd="0" parTransId="{6B8905A3-551C-4A94-AFF1-B10DFCB7DEE2}" sibTransId="{0E157E03-6808-4EE2-B42F-F236ED00D628}"/>
    <dgm:cxn modelId="{10560439-075F-4ED4-A66F-699566975799}" type="presOf" srcId="{B0773C19-33E7-44EA-9870-837C461A73B5}" destId="{09C55C87-5337-4017-A102-4E163BD9EF4A}" srcOrd="0" destOrd="0" presId="urn:microsoft.com/office/officeart/2005/8/layout/cycle7"/>
    <dgm:cxn modelId="{BA9A28E7-3DCB-479D-B0C1-9E8ED6F752B8}" type="presOf" srcId="{5E94B507-CFE3-4DB3-AB60-017106FFF751}" destId="{2513A1E7-BC69-49D1-B143-D302944CB82D}" srcOrd="1" destOrd="0" presId="urn:microsoft.com/office/officeart/2005/8/layout/cycle7"/>
    <dgm:cxn modelId="{8B790D99-47EF-41DD-BDD7-6DDDDF15C656}" type="presOf" srcId="{5E94B507-CFE3-4DB3-AB60-017106FFF751}" destId="{BDB0F747-04EA-4F79-A43C-DAEC116F51C7}" srcOrd="0" destOrd="0" presId="urn:microsoft.com/office/officeart/2005/8/layout/cycle7"/>
    <dgm:cxn modelId="{B1120048-FF53-4C29-A1B8-CB658D336AA3}" type="presOf" srcId="{C3EB5B0E-771B-4DF2-A2A6-5FD3B4568CD1}" destId="{60311A84-B36B-4D58-A58A-85860EAEB4EF}" srcOrd="1" destOrd="0" presId="urn:microsoft.com/office/officeart/2005/8/layout/cycle7"/>
    <dgm:cxn modelId="{6AE8B24F-AC4B-47D0-858F-9B70CC6427A8}" type="presOf" srcId="{5F4FB335-CF04-42C8-BCDC-5A31B28B72AB}" destId="{39965902-2BAE-4085-BE08-E2E237A2C164}" srcOrd="1" destOrd="0" presId="urn:microsoft.com/office/officeart/2005/8/layout/cycle7"/>
    <dgm:cxn modelId="{59F771E7-4FA0-4728-8274-E9F53A725A85}" type="presOf" srcId="{5BCE40B0-85D1-4DA6-BE9E-1C4167FF9837}" destId="{CFB86325-D055-456D-9DED-A27F2DA45D61}" srcOrd="0" destOrd="0" presId="urn:microsoft.com/office/officeart/2005/8/layout/cycle7"/>
    <dgm:cxn modelId="{B6D384D6-64EC-4C58-8999-DA06B40808FE}" type="presOf" srcId="{0E157E03-6808-4EE2-B42F-F236ED00D628}" destId="{D790F7D2-CD5D-40EC-B339-DDDC825EB940}" srcOrd="0" destOrd="0" presId="urn:microsoft.com/office/officeart/2005/8/layout/cycle7"/>
    <dgm:cxn modelId="{C62390FE-1BBA-4921-957F-2535CC9DADE5}" type="presOf" srcId="{C3EB5B0E-771B-4DF2-A2A6-5FD3B4568CD1}" destId="{4A37CC3C-F4E1-41BB-AAB6-9BEE1D766AC1}" srcOrd="0" destOrd="0" presId="urn:microsoft.com/office/officeart/2005/8/layout/cycle7"/>
    <dgm:cxn modelId="{9AE8994F-2FE1-479F-991E-81EAF073A8EA}" srcId="{778B1307-F430-4E80-BFB3-C88173C4155C}" destId="{5BCE40B0-85D1-4DA6-BE9E-1C4167FF9837}" srcOrd="0" destOrd="0" parTransId="{BFED38C0-CCB3-4C8C-8AE5-10C9F9B98F1A}" sibTransId="{5F4FB335-CF04-42C8-BCDC-5A31B28B72AB}"/>
    <dgm:cxn modelId="{504D680D-36FD-4F90-91A5-013ADDBD9379}" srcId="{778B1307-F430-4E80-BFB3-C88173C4155C}" destId="{B0773C19-33E7-44EA-9870-837C461A73B5}" srcOrd="2" destOrd="0" parTransId="{30F716E8-5695-4E31-9A06-89F5E4AEBABE}" sibTransId="{5E94B507-CFE3-4DB3-AB60-017106FFF751}"/>
    <dgm:cxn modelId="{BB9D9CB4-DEFE-449F-9161-3EEAA71FB3BB}" type="presOf" srcId="{36E32DE2-AD17-42C1-BFC5-3E40014C9F96}" destId="{5EAC9603-B3EC-4C46-AD7E-931A10FE5C65}" srcOrd="0" destOrd="0" presId="urn:microsoft.com/office/officeart/2005/8/layout/cycle7"/>
    <dgm:cxn modelId="{B5238B9F-B770-4685-8694-E3C3116204BD}" type="presOf" srcId="{0E157E03-6808-4EE2-B42F-F236ED00D628}" destId="{9B90223B-407E-4B70-986C-77E13BE1B010}" srcOrd="1" destOrd="0" presId="urn:microsoft.com/office/officeart/2005/8/layout/cycle7"/>
    <dgm:cxn modelId="{28C43D7C-47F8-4FA2-9EC6-121F22678527}" type="presOf" srcId="{D98D3601-29A2-406F-9E49-E0D2552C9191}" destId="{017F61C0-1800-42A0-BF02-2785A98C5497}" srcOrd="0" destOrd="0" presId="urn:microsoft.com/office/officeart/2005/8/layout/cycle7"/>
    <dgm:cxn modelId="{7538451C-F4BD-4979-B6F2-D5B8D66E2027}" type="presOf" srcId="{778B1307-F430-4E80-BFB3-C88173C4155C}" destId="{9D500185-4AFB-4D82-823F-EBBE8DB1224C}" srcOrd="0" destOrd="0" presId="urn:microsoft.com/office/officeart/2005/8/layout/cycle7"/>
    <dgm:cxn modelId="{99A162FF-2207-414D-AD75-B8C74025249F}" type="presOf" srcId="{5F4FB335-CF04-42C8-BCDC-5A31B28B72AB}" destId="{236D1E44-5D87-44E4-83CA-1A8D23392458}" srcOrd="0" destOrd="0" presId="urn:microsoft.com/office/officeart/2005/8/layout/cycle7"/>
    <dgm:cxn modelId="{16E71BC4-EA27-48D7-A04E-C9E4AE1B1A6F}" type="presParOf" srcId="{9D500185-4AFB-4D82-823F-EBBE8DB1224C}" destId="{CFB86325-D055-456D-9DED-A27F2DA45D61}" srcOrd="0" destOrd="0" presId="urn:microsoft.com/office/officeart/2005/8/layout/cycle7"/>
    <dgm:cxn modelId="{D865B400-5656-4D3E-B6A8-CA4356CB49F1}" type="presParOf" srcId="{9D500185-4AFB-4D82-823F-EBBE8DB1224C}" destId="{236D1E44-5D87-44E4-83CA-1A8D23392458}" srcOrd="1" destOrd="0" presId="urn:microsoft.com/office/officeart/2005/8/layout/cycle7"/>
    <dgm:cxn modelId="{9F0B6638-03B5-4F88-851F-F1AC261DA70C}" type="presParOf" srcId="{236D1E44-5D87-44E4-83CA-1A8D23392458}" destId="{39965902-2BAE-4085-BE08-E2E237A2C164}" srcOrd="0" destOrd="0" presId="urn:microsoft.com/office/officeart/2005/8/layout/cycle7"/>
    <dgm:cxn modelId="{CB256376-8718-44CF-B05F-4F6B8A0CA810}" type="presParOf" srcId="{9D500185-4AFB-4D82-823F-EBBE8DB1224C}" destId="{5EAC9603-B3EC-4C46-AD7E-931A10FE5C65}" srcOrd="2" destOrd="0" presId="urn:microsoft.com/office/officeart/2005/8/layout/cycle7"/>
    <dgm:cxn modelId="{A9ADEE51-8F2A-46A5-BC0D-66F25C70D10A}" type="presParOf" srcId="{9D500185-4AFB-4D82-823F-EBBE8DB1224C}" destId="{D790F7D2-CD5D-40EC-B339-DDDC825EB940}" srcOrd="3" destOrd="0" presId="urn:microsoft.com/office/officeart/2005/8/layout/cycle7"/>
    <dgm:cxn modelId="{3542761A-8817-414B-BA1C-2B6FED6B6B6F}" type="presParOf" srcId="{D790F7D2-CD5D-40EC-B339-DDDC825EB940}" destId="{9B90223B-407E-4B70-986C-77E13BE1B010}" srcOrd="0" destOrd="0" presId="urn:microsoft.com/office/officeart/2005/8/layout/cycle7"/>
    <dgm:cxn modelId="{7B328702-53BD-4ECB-ADE5-88D4248D59BD}" type="presParOf" srcId="{9D500185-4AFB-4D82-823F-EBBE8DB1224C}" destId="{09C55C87-5337-4017-A102-4E163BD9EF4A}" srcOrd="4" destOrd="0" presId="urn:microsoft.com/office/officeart/2005/8/layout/cycle7"/>
    <dgm:cxn modelId="{B33C9DF7-6E18-4369-99DC-FB81FD41EF2F}" type="presParOf" srcId="{9D500185-4AFB-4D82-823F-EBBE8DB1224C}" destId="{BDB0F747-04EA-4F79-A43C-DAEC116F51C7}" srcOrd="5" destOrd="0" presId="urn:microsoft.com/office/officeart/2005/8/layout/cycle7"/>
    <dgm:cxn modelId="{2EA41F51-3947-461A-9D47-2D83123AB99C}" type="presParOf" srcId="{BDB0F747-04EA-4F79-A43C-DAEC116F51C7}" destId="{2513A1E7-BC69-49D1-B143-D302944CB82D}" srcOrd="0" destOrd="0" presId="urn:microsoft.com/office/officeart/2005/8/layout/cycle7"/>
    <dgm:cxn modelId="{1E951304-857E-40CC-8B5B-192E435B1D24}" type="presParOf" srcId="{9D500185-4AFB-4D82-823F-EBBE8DB1224C}" destId="{017F61C0-1800-42A0-BF02-2785A98C5497}" srcOrd="6" destOrd="0" presId="urn:microsoft.com/office/officeart/2005/8/layout/cycle7"/>
    <dgm:cxn modelId="{6B9E0C3D-82DE-4B5A-9107-4778E975F16E}" type="presParOf" srcId="{9D500185-4AFB-4D82-823F-EBBE8DB1224C}" destId="{4A37CC3C-F4E1-41BB-AAB6-9BEE1D766AC1}" srcOrd="7" destOrd="0" presId="urn:microsoft.com/office/officeart/2005/8/layout/cycle7"/>
    <dgm:cxn modelId="{EDFCA1DB-EB94-4142-82D0-4CC3C9015647}" type="presParOf" srcId="{4A37CC3C-F4E1-41BB-AAB6-9BEE1D766AC1}" destId="{60311A84-B36B-4D58-A58A-85860EAEB4EF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7F39FFD-A978-4AB4-A7B1-6CD9E84BFF6C}" type="doc">
      <dgm:prSet loTypeId="urn:microsoft.com/office/officeart/2005/8/layout/arrow3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732992D-33B8-498B-A81B-6FA958A2D2C5}">
      <dgm:prSet phldrT="[Текст]"/>
      <dgm:spPr/>
      <dgm:t>
        <a:bodyPr/>
        <a:lstStyle/>
        <a:p>
          <a:r>
            <a:rPr lang="ru-RU" dirty="0"/>
            <a:t>Доходы бюджета</a:t>
          </a:r>
        </a:p>
      </dgm:t>
    </dgm:pt>
    <dgm:pt modelId="{8C6F54BB-3E5D-4DAE-951E-3554BD002116}" type="parTrans" cxnId="{32CF7F1A-3B55-4EA4-8FEB-B532D588F353}">
      <dgm:prSet/>
      <dgm:spPr/>
      <dgm:t>
        <a:bodyPr/>
        <a:lstStyle/>
        <a:p>
          <a:endParaRPr lang="ru-RU"/>
        </a:p>
      </dgm:t>
    </dgm:pt>
    <dgm:pt modelId="{13673501-E048-4009-BDC8-8513361929DC}" type="sibTrans" cxnId="{32CF7F1A-3B55-4EA4-8FEB-B532D588F353}">
      <dgm:prSet/>
      <dgm:spPr/>
      <dgm:t>
        <a:bodyPr/>
        <a:lstStyle/>
        <a:p>
          <a:endParaRPr lang="ru-RU"/>
        </a:p>
      </dgm:t>
    </dgm:pt>
    <dgm:pt modelId="{2606D1D1-19D4-403E-A9CB-76C80FBB99DB}">
      <dgm:prSet phldrT="[Текст]"/>
      <dgm:spPr/>
      <dgm:t>
        <a:bodyPr/>
        <a:lstStyle/>
        <a:p>
          <a:r>
            <a:rPr lang="ru-RU" dirty="0"/>
            <a:t>Расходы бюджета</a:t>
          </a:r>
        </a:p>
      </dgm:t>
    </dgm:pt>
    <dgm:pt modelId="{71F4B757-85CC-442B-AB74-57C46B7DC502}" type="parTrans" cxnId="{50B52AFD-4F95-40FD-84DD-DF66EC164958}">
      <dgm:prSet/>
      <dgm:spPr/>
      <dgm:t>
        <a:bodyPr/>
        <a:lstStyle/>
        <a:p>
          <a:endParaRPr lang="ru-RU"/>
        </a:p>
      </dgm:t>
    </dgm:pt>
    <dgm:pt modelId="{4FF8E78D-0456-4AFA-A0D3-96D4BB67B968}" type="sibTrans" cxnId="{50B52AFD-4F95-40FD-84DD-DF66EC164958}">
      <dgm:prSet/>
      <dgm:spPr/>
      <dgm:t>
        <a:bodyPr/>
        <a:lstStyle/>
        <a:p>
          <a:endParaRPr lang="ru-RU"/>
        </a:p>
      </dgm:t>
    </dgm:pt>
    <dgm:pt modelId="{A2809784-B603-4718-AE0C-D4013BF91A2A}" type="pres">
      <dgm:prSet presAssocID="{77F39FFD-A978-4AB4-A7B1-6CD9E84BFF6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671445-5070-45EF-A1A9-C11698151A36}" type="pres">
      <dgm:prSet presAssocID="{77F39FFD-A978-4AB4-A7B1-6CD9E84BFF6C}" presName="divider" presStyleLbl="fgShp" presStyleIdx="0" presStyleCnt="1" custAng="300000" custScaleX="91833" custScaleY="213984" custLinFactNeighborX="769" custLinFactNeighborY="7554"/>
      <dgm:spPr/>
    </dgm:pt>
    <dgm:pt modelId="{952C10B3-0472-47CB-BF75-44AC9682CBDC}" type="pres">
      <dgm:prSet presAssocID="{2606D1D1-19D4-403E-A9CB-76C80FBB99DB}" presName="downArrow" presStyleLbl="node1" presStyleIdx="0" presStyleCnt="2"/>
      <dgm:spPr/>
    </dgm:pt>
    <dgm:pt modelId="{17286147-1E6F-4DC7-BA24-D1ED2FB3E658}" type="pres">
      <dgm:prSet presAssocID="{2606D1D1-19D4-403E-A9CB-76C80FBB99DB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B942CB-17CE-40B8-9FC2-BAF47AEE7662}" type="pres">
      <dgm:prSet presAssocID="{D732992D-33B8-498B-A81B-6FA958A2D2C5}" presName="upArrow" presStyleLbl="node1" presStyleIdx="1" presStyleCnt="2" custScaleY="100000" custLinFactNeighborX="606" custLinFactNeighborY="15726"/>
      <dgm:spPr>
        <a:prstGeom prst="downArrow">
          <a:avLst/>
        </a:prstGeom>
      </dgm:spPr>
    </dgm:pt>
    <dgm:pt modelId="{4730D101-3DEC-402F-B5EB-22BB91B6371E}" type="pres">
      <dgm:prSet presAssocID="{D732992D-33B8-498B-A81B-6FA958A2D2C5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59E8E3-3B8E-427F-A3A8-A49A04C701E6}" type="presOf" srcId="{77F39FFD-A978-4AB4-A7B1-6CD9E84BFF6C}" destId="{A2809784-B603-4718-AE0C-D4013BF91A2A}" srcOrd="0" destOrd="0" presId="urn:microsoft.com/office/officeart/2005/8/layout/arrow3"/>
    <dgm:cxn modelId="{50B52AFD-4F95-40FD-84DD-DF66EC164958}" srcId="{77F39FFD-A978-4AB4-A7B1-6CD9E84BFF6C}" destId="{2606D1D1-19D4-403E-A9CB-76C80FBB99DB}" srcOrd="0" destOrd="0" parTransId="{71F4B757-85CC-442B-AB74-57C46B7DC502}" sibTransId="{4FF8E78D-0456-4AFA-A0D3-96D4BB67B968}"/>
    <dgm:cxn modelId="{32CF7F1A-3B55-4EA4-8FEB-B532D588F353}" srcId="{77F39FFD-A978-4AB4-A7B1-6CD9E84BFF6C}" destId="{D732992D-33B8-498B-A81B-6FA958A2D2C5}" srcOrd="1" destOrd="0" parTransId="{8C6F54BB-3E5D-4DAE-951E-3554BD002116}" sibTransId="{13673501-E048-4009-BDC8-8513361929DC}"/>
    <dgm:cxn modelId="{7F335B46-1927-4AD7-850E-6816DD01BD2E}" type="presOf" srcId="{2606D1D1-19D4-403E-A9CB-76C80FBB99DB}" destId="{17286147-1E6F-4DC7-BA24-D1ED2FB3E658}" srcOrd="0" destOrd="0" presId="urn:microsoft.com/office/officeart/2005/8/layout/arrow3"/>
    <dgm:cxn modelId="{875817CC-CA2E-47E3-9236-AD76632F0B82}" type="presOf" srcId="{D732992D-33B8-498B-A81B-6FA958A2D2C5}" destId="{4730D101-3DEC-402F-B5EB-22BB91B6371E}" srcOrd="0" destOrd="0" presId="urn:microsoft.com/office/officeart/2005/8/layout/arrow3"/>
    <dgm:cxn modelId="{07789CE8-F825-46F0-AC3B-68974715B304}" type="presParOf" srcId="{A2809784-B603-4718-AE0C-D4013BF91A2A}" destId="{97671445-5070-45EF-A1A9-C11698151A36}" srcOrd="0" destOrd="0" presId="urn:microsoft.com/office/officeart/2005/8/layout/arrow3"/>
    <dgm:cxn modelId="{2FA7C0D3-214A-4B39-B573-07C2BFB18EF7}" type="presParOf" srcId="{A2809784-B603-4718-AE0C-D4013BF91A2A}" destId="{952C10B3-0472-47CB-BF75-44AC9682CBDC}" srcOrd="1" destOrd="0" presId="urn:microsoft.com/office/officeart/2005/8/layout/arrow3"/>
    <dgm:cxn modelId="{259303AF-1B87-4916-BF8F-FFB407BA97D6}" type="presParOf" srcId="{A2809784-B603-4718-AE0C-D4013BF91A2A}" destId="{17286147-1E6F-4DC7-BA24-D1ED2FB3E658}" srcOrd="2" destOrd="0" presId="urn:microsoft.com/office/officeart/2005/8/layout/arrow3"/>
    <dgm:cxn modelId="{B22B8851-19B8-4377-9561-DA163769BF46}" type="presParOf" srcId="{A2809784-B603-4718-AE0C-D4013BF91A2A}" destId="{34B942CB-17CE-40B8-9FC2-BAF47AEE7662}" srcOrd="3" destOrd="0" presId="urn:microsoft.com/office/officeart/2005/8/layout/arrow3"/>
    <dgm:cxn modelId="{B6260FD7-6CB6-4BA4-BD03-1F50CE1AE9FE}" type="presParOf" srcId="{A2809784-B603-4718-AE0C-D4013BF91A2A}" destId="{4730D101-3DEC-402F-B5EB-22BB91B6371E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AD01BE0-BC1C-4691-AB06-89F8373D1557}" type="doc">
      <dgm:prSet loTypeId="urn:microsoft.com/office/officeart/2005/8/layout/hList1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39F0714-2C6A-4A65-BFD8-9CA35A63EC5C}">
      <dgm:prSet phldrT="[Текст]"/>
      <dgm:spPr/>
      <dgm:t>
        <a:bodyPr/>
        <a:lstStyle/>
        <a:p>
          <a:r>
            <a:rPr lang="ru-RU" b="1" dirty="0"/>
            <a:t>Учет исполнения доходов и расходов по бюджетным средствам и средствам, полученным от приносящей доход деятельности (собственные доходы учреждения) осуществляется в соответствии со следующими нормативно-правовыми актами и инструкциями:</a:t>
          </a:r>
          <a:endParaRPr lang="ru-RU" dirty="0"/>
        </a:p>
      </dgm:t>
    </dgm:pt>
    <dgm:pt modelId="{742D2140-C7B7-4056-B8D4-13691BF6AA51}" type="parTrans" cxnId="{6A012773-D53E-40B1-8A18-74AB4BB556F9}">
      <dgm:prSet/>
      <dgm:spPr/>
      <dgm:t>
        <a:bodyPr/>
        <a:lstStyle/>
        <a:p>
          <a:endParaRPr lang="ru-RU"/>
        </a:p>
      </dgm:t>
    </dgm:pt>
    <dgm:pt modelId="{DBB9282B-A1F8-4F37-9F43-AEE1FBE44B2C}" type="sibTrans" cxnId="{6A012773-D53E-40B1-8A18-74AB4BB556F9}">
      <dgm:prSet/>
      <dgm:spPr/>
      <dgm:t>
        <a:bodyPr/>
        <a:lstStyle/>
        <a:p>
          <a:endParaRPr lang="ru-RU"/>
        </a:p>
      </dgm:t>
    </dgm:pt>
    <dgm:pt modelId="{A50A3C47-4A42-46D6-87E7-A0BB600CC5EF}">
      <dgm:prSet phldrT="[Текст]" custT="1"/>
      <dgm:spPr/>
      <dgm:t>
        <a:bodyPr/>
        <a:lstStyle/>
        <a:p>
          <a:r>
            <a:rPr lang="ru-RU" sz="2000" b="1" dirty="0"/>
            <a:t>Бюджетный кодекс</a:t>
          </a:r>
          <a:endParaRPr lang="ru-RU" sz="2000" dirty="0"/>
        </a:p>
      </dgm:t>
    </dgm:pt>
    <dgm:pt modelId="{1BF8E54F-602C-4688-B31A-880F7BADBC91}" type="parTrans" cxnId="{6104E098-7070-4381-9B4E-CF59BFFA0B27}">
      <dgm:prSet/>
      <dgm:spPr/>
      <dgm:t>
        <a:bodyPr/>
        <a:lstStyle/>
        <a:p>
          <a:endParaRPr lang="ru-RU"/>
        </a:p>
      </dgm:t>
    </dgm:pt>
    <dgm:pt modelId="{6654A93A-7147-468E-8CF8-2A0A52612DE3}" type="sibTrans" cxnId="{6104E098-7070-4381-9B4E-CF59BFFA0B27}">
      <dgm:prSet/>
      <dgm:spPr/>
      <dgm:t>
        <a:bodyPr/>
        <a:lstStyle/>
        <a:p>
          <a:endParaRPr lang="ru-RU"/>
        </a:p>
      </dgm:t>
    </dgm:pt>
    <dgm:pt modelId="{90431C1D-9827-4CA6-B4A1-A37C41893BD3}">
      <dgm:prSet custT="1"/>
      <dgm:spPr/>
      <dgm:t>
        <a:bodyPr/>
        <a:lstStyle/>
        <a:p>
          <a:r>
            <a:rPr lang="ru-RU" sz="2000" b="1" dirty="0"/>
            <a:t>Федеральный Закон о бухгалтерском учете</a:t>
          </a:r>
          <a:endParaRPr lang="ru-RU" sz="2000" dirty="0"/>
        </a:p>
      </dgm:t>
    </dgm:pt>
    <dgm:pt modelId="{1B5F102C-97D9-48CA-9511-9DC3D35EB06B}" type="parTrans" cxnId="{BF9F9CBD-7AFD-4935-A3D9-BB009FCD03CA}">
      <dgm:prSet/>
      <dgm:spPr/>
      <dgm:t>
        <a:bodyPr/>
        <a:lstStyle/>
        <a:p>
          <a:endParaRPr lang="ru-RU"/>
        </a:p>
      </dgm:t>
    </dgm:pt>
    <dgm:pt modelId="{ACEED022-00E5-4C9E-8C88-E99D03143DE7}" type="sibTrans" cxnId="{BF9F9CBD-7AFD-4935-A3D9-BB009FCD03CA}">
      <dgm:prSet/>
      <dgm:spPr/>
      <dgm:t>
        <a:bodyPr/>
        <a:lstStyle/>
        <a:p>
          <a:endParaRPr lang="ru-RU"/>
        </a:p>
      </dgm:t>
    </dgm:pt>
    <dgm:pt modelId="{3CCD9DE8-8A47-4D78-8802-CC15830504AE}">
      <dgm:prSet custT="1"/>
      <dgm:spPr/>
      <dgm:t>
        <a:bodyPr/>
        <a:lstStyle/>
        <a:p>
          <a:r>
            <a:rPr lang="ru-RU" sz="2000" b="1" dirty="0"/>
            <a:t>Инструкции по бюджетному и бухгалтерскому учету</a:t>
          </a:r>
          <a:endParaRPr lang="ru-RU" sz="2000" dirty="0"/>
        </a:p>
      </dgm:t>
    </dgm:pt>
    <dgm:pt modelId="{5BA2C003-7DD5-4B4B-84A6-46F79313777F}" type="parTrans" cxnId="{DCE09BB8-2D92-4F46-8069-CEE54AD8CD7C}">
      <dgm:prSet/>
      <dgm:spPr/>
      <dgm:t>
        <a:bodyPr/>
        <a:lstStyle/>
        <a:p>
          <a:endParaRPr lang="ru-RU"/>
        </a:p>
      </dgm:t>
    </dgm:pt>
    <dgm:pt modelId="{C2023422-4C66-48A6-ADFF-114937C7D2E5}" type="sibTrans" cxnId="{DCE09BB8-2D92-4F46-8069-CEE54AD8CD7C}">
      <dgm:prSet/>
      <dgm:spPr/>
      <dgm:t>
        <a:bodyPr/>
        <a:lstStyle/>
        <a:p>
          <a:endParaRPr lang="ru-RU"/>
        </a:p>
      </dgm:t>
    </dgm:pt>
    <dgm:pt modelId="{3FE1EF1A-629F-4386-8724-4EF902D0D742}">
      <dgm:prSet custT="1"/>
      <dgm:spPr/>
      <dgm:t>
        <a:bodyPr/>
        <a:lstStyle/>
        <a:p>
          <a:r>
            <a:rPr lang="ru-RU" sz="2000" b="1" dirty="0"/>
            <a:t>Инструкции по бюджетной и бухгалтерской отчетности</a:t>
          </a:r>
          <a:endParaRPr lang="ru-RU" sz="2000" dirty="0"/>
        </a:p>
      </dgm:t>
    </dgm:pt>
    <dgm:pt modelId="{6F95C111-699E-48DC-9624-11FAE5BED0F3}" type="parTrans" cxnId="{502A4777-CE51-4679-8A17-6F2C272B4A5A}">
      <dgm:prSet/>
      <dgm:spPr/>
      <dgm:t>
        <a:bodyPr/>
        <a:lstStyle/>
        <a:p>
          <a:endParaRPr lang="ru-RU"/>
        </a:p>
      </dgm:t>
    </dgm:pt>
    <dgm:pt modelId="{067A1A6C-8181-469F-B24A-4AE86317E17B}" type="sibTrans" cxnId="{502A4777-CE51-4679-8A17-6F2C272B4A5A}">
      <dgm:prSet/>
      <dgm:spPr/>
      <dgm:t>
        <a:bodyPr/>
        <a:lstStyle/>
        <a:p>
          <a:endParaRPr lang="ru-RU"/>
        </a:p>
      </dgm:t>
    </dgm:pt>
    <dgm:pt modelId="{F56367CE-ADE3-4858-A7E1-A35BD71BBFF9}">
      <dgm:prSet custT="1"/>
      <dgm:spPr/>
      <dgm:t>
        <a:bodyPr/>
        <a:lstStyle/>
        <a:p>
          <a:r>
            <a:rPr lang="ru-RU" sz="2000" b="1" dirty="0"/>
            <a:t>Бюджетная классификация</a:t>
          </a:r>
          <a:endParaRPr lang="ru-RU" sz="2000" dirty="0"/>
        </a:p>
      </dgm:t>
    </dgm:pt>
    <dgm:pt modelId="{6B741CAE-E571-486D-8512-998109552F98}" type="parTrans" cxnId="{D772BBBE-0197-415E-A58C-00EF5D320B90}">
      <dgm:prSet/>
      <dgm:spPr/>
      <dgm:t>
        <a:bodyPr/>
        <a:lstStyle/>
        <a:p>
          <a:endParaRPr lang="ru-RU"/>
        </a:p>
      </dgm:t>
    </dgm:pt>
    <dgm:pt modelId="{1953CD42-9A66-4257-9652-AC3540BD3F08}" type="sibTrans" cxnId="{D772BBBE-0197-415E-A58C-00EF5D320B90}">
      <dgm:prSet/>
      <dgm:spPr/>
      <dgm:t>
        <a:bodyPr/>
        <a:lstStyle/>
        <a:p>
          <a:endParaRPr lang="ru-RU"/>
        </a:p>
      </dgm:t>
    </dgm:pt>
    <dgm:pt modelId="{23098FA3-5AB3-4B3D-8942-3B7502BAB8F7}">
      <dgm:prSet custT="1"/>
      <dgm:spPr/>
      <dgm:t>
        <a:bodyPr/>
        <a:lstStyle/>
        <a:p>
          <a:r>
            <a:rPr lang="ru-RU" sz="2000" b="1" dirty="0"/>
            <a:t>Федеральные стандарты бухгалтерского учета</a:t>
          </a:r>
          <a:r>
            <a:rPr lang="ru-RU" sz="2000" dirty="0"/>
            <a:t>.</a:t>
          </a:r>
        </a:p>
      </dgm:t>
    </dgm:pt>
    <dgm:pt modelId="{A4C27AF2-6AD8-4EA6-BE85-E34BAAF0EA22}" type="parTrans" cxnId="{714EE528-54EA-49D4-A3B4-770EB5504BB5}">
      <dgm:prSet/>
      <dgm:spPr/>
      <dgm:t>
        <a:bodyPr/>
        <a:lstStyle/>
        <a:p>
          <a:endParaRPr lang="ru-RU"/>
        </a:p>
      </dgm:t>
    </dgm:pt>
    <dgm:pt modelId="{37E90DF0-8A86-4FE1-97CE-D449C366AD69}" type="sibTrans" cxnId="{714EE528-54EA-49D4-A3B4-770EB5504BB5}">
      <dgm:prSet/>
      <dgm:spPr/>
      <dgm:t>
        <a:bodyPr/>
        <a:lstStyle/>
        <a:p>
          <a:endParaRPr lang="ru-RU"/>
        </a:p>
      </dgm:t>
    </dgm:pt>
    <dgm:pt modelId="{E94C25F5-1B5B-4B87-979B-FD8C59DA4D90}" type="pres">
      <dgm:prSet presAssocID="{4AD01BE0-BC1C-4691-AB06-89F8373D15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7ECA7C-24C6-4A03-8943-0894475D50F3}" type="pres">
      <dgm:prSet presAssocID="{739F0714-2C6A-4A65-BFD8-9CA35A63EC5C}" presName="composite" presStyleCnt="0"/>
      <dgm:spPr/>
    </dgm:pt>
    <dgm:pt modelId="{77963A52-958C-4672-8174-323FDFE99367}" type="pres">
      <dgm:prSet presAssocID="{739F0714-2C6A-4A65-BFD8-9CA35A63EC5C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D7C1E7-88DC-4C55-BDC9-6E885050B39B}" type="pres">
      <dgm:prSet presAssocID="{739F0714-2C6A-4A65-BFD8-9CA35A63EC5C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4EE528-54EA-49D4-A3B4-770EB5504BB5}" srcId="{739F0714-2C6A-4A65-BFD8-9CA35A63EC5C}" destId="{23098FA3-5AB3-4B3D-8942-3B7502BAB8F7}" srcOrd="5" destOrd="0" parTransId="{A4C27AF2-6AD8-4EA6-BE85-E34BAAF0EA22}" sibTransId="{37E90DF0-8A86-4FE1-97CE-D449C366AD69}"/>
    <dgm:cxn modelId="{6A012773-D53E-40B1-8A18-74AB4BB556F9}" srcId="{4AD01BE0-BC1C-4691-AB06-89F8373D1557}" destId="{739F0714-2C6A-4A65-BFD8-9CA35A63EC5C}" srcOrd="0" destOrd="0" parTransId="{742D2140-C7B7-4056-B8D4-13691BF6AA51}" sibTransId="{DBB9282B-A1F8-4F37-9F43-AEE1FBE44B2C}"/>
    <dgm:cxn modelId="{502A4777-CE51-4679-8A17-6F2C272B4A5A}" srcId="{739F0714-2C6A-4A65-BFD8-9CA35A63EC5C}" destId="{3FE1EF1A-629F-4386-8724-4EF902D0D742}" srcOrd="3" destOrd="0" parTransId="{6F95C111-699E-48DC-9624-11FAE5BED0F3}" sibTransId="{067A1A6C-8181-469F-B24A-4AE86317E17B}"/>
    <dgm:cxn modelId="{41F9518A-51BD-4966-8E93-9C006114EB62}" type="presOf" srcId="{739F0714-2C6A-4A65-BFD8-9CA35A63EC5C}" destId="{77963A52-958C-4672-8174-323FDFE99367}" srcOrd="0" destOrd="0" presId="urn:microsoft.com/office/officeart/2005/8/layout/hList1"/>
    <dgm:cxn modelId="{76A19675-5A26-4573-8877-DC6035D20DD2}" type="presOf" srcId="{A50A3C47-4A42-46D6-87E7-A0BB600CC5EF}" destId="{B1D7C1E7-88DC-4C55-BDC9-6E885050B39B}" srcOrd="0" destOrd="0" presId="urn:microsoft.com/office/officeart/2005/8/layout/hList1"/>
    <dgm:cxn modelId="{0D9DE4BA-6195-4ADD-8CD9-A04D486E5EF9}" type="presOf" srcId="{23098FA3-5AB3-4B3D-8942-3B7502BAB8F7}" destId="{B1D7C1E7-88DC-4C55-BDC9-6E885050B39B}" srcOrd="0" destOrd="5" presId="urn:microsoft.com/office/officeart/2005/8/layout/hList1"/>
    <dgm:cxn modelId="{BF9F9CBD-7AFD-4935-A3D9-BB009FCD03CA}" srcId="{739F0714-2C6A-4A65-BFD8-9CA35A63EC5C}" destId="{90431C1D-9827-4CA6-B4A1-A37C41893BD3}" srcOrd="1" destOrd="0" parTransId="{1B5F102C-97D9-48CA-9511-9DC3D35EB06B}" sibTransId="{ACEED022-00E5-4C9E-8C88-E99D03143DE7}"/>
    <dgm:cxn modelId="{DCE09BB8-2D92-4F46-8069-CEE54AD8CD7C}" srcId="{739F0714-2C6A-4A65-BFD8-9CA35A63EC5C}" destId="{3CCD9DE8-8A47-4D78-8802-CC15830504AE}" srcOrd="2" destOrd="0" parTransId="{5BA2C003-7DD5-4B4B-84A6-46F79313777F}" sibTransId="{C2023422-4C66-48A6-ADFF-114937C7D2E5}"/>
    <dgm:cxn modelId="{B9F37323-640D-493F-82FB-D43214221ABF}" type="presOf" srcId="{F56367CE-ADE3-4858-A7E1-A35BD71BBFF9}" destId="{B1D7C1E7-88DC-4C55-BDC9-6E885050B39B}" srcOrd="0" destOrd="4" presId="urn:microsoft.com/office/officeart/2005/8/layout/hList1"/>
    <dgm:cxn modelId="{EF329F3D-C052-433A-BCAF-FA0A59E9B15E}" type="presOf" srcId="{4AD01BE0-BC1C-4691-AB06-89F8373D1557}" destId="{E94C25F5-1B5B-4B87-979B-FD8C59DA4D90}" srcOrd="0" destOrd="0" presId="urn:microsoft.com/office/officeart/2005/8/layout/hList1"/>
    <dgm:cxn modelId="{91A380B5-5B66-4ABF-9FEE-2A465AFFFE5D}" type="presOf" srcId="{90431C1D-9827-4CA6-B4A1-A37C41893BD3}" destId="{B1D7C1E7-88DC-4C55-BDC9-6E885050B39B}" srcOrd="0" destOrd="1" presId="urn:microsoft.com/office/officeart/2005/8/layout/hList1"/>
    <dgm:cxn modelId="{CC64C56E-180A-4CE1-88A7-00E60A75E09C}" type="presOf" srcId="{3FE1EF1A-629F-4386-8724-4EF902D0D742}" destId="{B1D7C1E7-88DC-4C55-BDC9-6E885050B39B}" srcOrd="0" destOrd="3" presId="urn:microsoft.com/office/officeart/2005/8/layout/hList1"/>
    <dgm:cxn modelId="{2EEFD5E1-7249-4D34-9F46-BDD2C3210AE5}" type="presOf" srcId="{3CCD9DE8-8A47-4D78-8802-CC15830504AE}" destId="{B1D7C1E7-88DC-4C55-BDC9-6E885050B39B}" srcOrd="0" destOrd="2" presId="urn:microsoft.com/office/officeart/2005/8/layout/hList1"/>
    <dgm:cxn modelId="{D772BBBE-0197-415E-A58C-00EF5D320B90}" srcId="{739F0714-2C6A-4A65-BFD8-9CA35A63EC5C}" destId="{F56367CE-ADE3-4858-A7E1-A35BD71BBFF9}" srcOrd="4" destOrd="0" parTransId="{6B741CAE-E571-486D-8512-998109552F98}" sibTransId="{1953CD42-9A66-4257-9652-AC3540BD3F08}"/>
    <dgm:cxn modelId="{6104E098-7070-4381-9B4E-CF59BFFA0B27}" srcId="{739F0714-2C6A-4A65-BFD8-9CA35A63EC5C}" destId="{A50A3C47-4A42-46D6-87E7-A0BB600CC5EF}" srcOrd="0" destOrd="0" parTransId="{1BF8E54F-602C-4688-B31A-880F7BADBC91}" sibTransId="{6654A93A-7147-468E-8CF8-2A0A52612DE3}"/>
    <dgm:cxn modelId="{6D1379F7-20E6-4BD8-8657-1841627E2896}" type="presParOf" srcId="{E94C25F5-1B5B-4B87-979B-FD8C59DA4D90}" destId="{EA7ECA7C-24C6-4A03-8943-0894475D50F3}" srcOrd="0" destOrd="0" presId="urn:microsoft.com/office/officeart/2005/8/layout/hList1"/>
    <dgm:cxn modelId="{7CCF2DDD-07C7-4D97-9D9D-6FAF3F80AC7F}" type="presParOf" srcId="{EA7ECA7C-24C6-4A03-8943-0894475D50F3}" destId="{77963A52-958C-4672-8174-323FDFE99367}" srcOrd="0" destOrd="0" presId="urn:microsoft.com/office/officeart/2005/8/layout/hList1"/>
    <dgm:cxn modelId="{8FB1DD47-F95C-4575-BEF7-1D92910FE33B}" type="presParOf" srcId="{EA7ECA7C-24C6-4A03-8943-0894475D50F3}" destId="{B1D7C1E7-88DC-4C55-BDC9-6E885050B39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1A38A6-4308-4094-B343-A7C6BD163847}" type="doc">
      <dgm:prSet loTypeId="urn:microsoft.com/office/officeart/2008/layout/HorizontalMultiLevelHierarchy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A272CFE-B994-44D2-83CB-FB9700D87B6B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Бюджетная система Российской Федерации</a:t>
          </a:r>
        </a:p>
      </dgm:t>
    </dgm:pt>
    <dgm:pt modelId="{8A813B22-2837-43B2-99F7-1C73DCA82326}" type="parTrans" cxnId="{9C879428-1796-4BE7-8570-C47355482912}">
      <dgm:prSet/>
      <dgm:spPr/>
      <dgm:t>
        <a:bodyPr/>
        <a:lstStyle/>
        <a:p>
          <a:endParaRPr lang="ru-RU"/>
        </a:p>
      </dgm:t>
    </dgm:pt>
    <dgm:pt modelId="{502F76E9-204A-47D2-860B-63028C55743B}" type="sibTrans" cxnId="{9C879428-1796-4BE7-8570-C47355482912}">
      <dgm:prSet/>
      <dgm:spPr/>
      <dgm:t>
        <a:bodyPr/>
        <a:lstStyle/>
        <a:p>
          <a:endParaRPr lang="ru-RU"/>
        </a:p>
      </dgm:t>
    </dgm:pt>
    <dgm:pt modelId="{0A5868AD-E254-4C80-9BF0-14AC68A986E4}">
      <dgm:prSet phldrT="[Текст]" custT="1"/>
      <dgm:spPr/>
      <dgm:t>
        <a:bodyPr/>
        <a:lstStyle/>
        <a:p>
          <a:r>
            <a:rPr lang="ru-RU" sz="1400" b="1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муниципальных районов;</a:t>
          </a:r>
        </a:p>
      </dgm:t>
    </dgm:pt>
    <dgm:pt modelId="{481AAA55-329E-40CD-8B50-8CBA1C5739F1}" type="parTrans" cxnId="{77A49D6B-C6A4-404D-B298-2EE6D1C6C569}">
      <dgm:prSet/>
      <dgm:spPr/>
      <dgm:t>
        <a:bodyPr/>
        <a:lstStyle/>
        <a:p>
          <a:endParaRPr lang="ru-RU" dirty="0"/>
        </a:p>
      </dgm:t>
    </dgm:pt>
    <dgm:pt modelId="{6D9AD4FD-652D-45C5-909C-3D9A232D860C}" type="sibTrans" cxnId="{77A49D6B-C6A4-404D-B298-2EE6D1C6C569}">
      <dgm:prSet/>
      <dgm:spPr/>
      <dgm:t>
        <a:bodyPr/>
        <a:lstStyle/>
        <a:p>
          <a:endParaRPr lang="ru-RU"/>
        </a:p>
      </dgm:t>
    </dgm:pt>
    <dgm:pt modelId="{808132BE-C906-41E4-96F3-1117CC41B4BD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Бюджеты государственных внебюджетных фондов</a:t>
          </a:r>
        </a:p>
      </dgm:t>
    </dgm:pt>
    <dgm:pt modelId="{6ED25C9D-67C6-4E03-9B94-B03AB9ED3942}" type="parTrans" cxnId="{F364C43A-8668-411C-8A24-20D9CC845B0A}">
      <dgm:prSet/>
      <dgm:spPr/>
      <dgm:t>
        <a:bodyPr/>
        <a:lstStyle/>
        <a:p>
          <a:endParaRPr lang="ru-RU" dirty="0"/>
        </a:p>
      </dgm:t>
    </dgm:pt>
    <dgm:pt modelId="{7CB92AF6-2387-486D-948A-1A8746DB09A5}" type="sibTrans" cxnId="{F364C43A-8668-411C-8A24-20D9CC845B0A}">
      <dgm:prSet/>
      <dgm:spPr/>
      <dgm:t>
        <a:bodyPr/>
        <a:lstStyle/>
        <a:p>
          <a:endParaRPr lang="ru-RU"/>
        </a:p>
      </dgm:t>
    </dgm:pt>
    <dgm:pt modelId="{A9061EAF-125E-403E-92C4-93E2C0AB789A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Бюджеты субъектов Российской Федерации</a:t>
          </a:r>
        </a:p>
      </dgm:t>
    </dgm:pt>
    <dgm:pt modelId="{7FA1C2C5-26B4-42BD-B1D4-F6F4368CC621}" type="parTrans" cxnId="{D2F4CB22-7B3E-43C6-88A8-278387EF23F0}">
      <dgm:prSet/>
      <dgm:spPr/>
      <dgm:t>
        <a:bodyPr/>
        <a:lstStyle/>
        <a:p>
          <a:endParaRPr lang="ru-RU" dirty="0"/>
        </a:p>
      </dgm:t>
    </dgm:pt>
    <dgm:pt modelId="{40604472-6822-4523-A281-9FEA83157EBB}" type="sibTrans" cxnId="{D2F4CB22-7B3E-43C6-88A8-278387EF23F0}">
      <dgm:prSet/>
      <dgm:spPr/>
      <dgm:t>
        <a:bodyPr/>
        <a:lstStyle/>
        <a:p>
          <a:endParaRPr lang="ru-RU"/>
        </a:p>
      </dgm:t>
    </dgm:pt>
    <dgm:pt modelId="{5D473675-D5C1-43FE-BE11-3B89F29F23C7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Бюджеты территориальных государственных внебюджетных фондов</a:t>
          </a:r>
        </a:p>
      </dgm:t>
    </dgm:pt>
    <dgm:pt modelId="{D1771E2F-BC88-4CDD-9DB0-00F1E15F3D9E}" type="parTrans" cxnId="{5C2DDB14-E5DA-4D76-B6F2-365884012E40}">
      <dgm:prSet/>
      <dgm:spPr/>
      <dgm:t>
        <a:bodyPr/>
        <a:lstStyle/>
        <a:p>
          <a:endParaRPr lang="ru-RU" dirty="0"/>
        </a:p>
      </dgm:t>
    </dgm:pt>
    <dgm:pt modelId="{01742075-603B-4FD0-9190-1DA673637CF8}" type="sibTrans" cxnId="{5C2DDB14-E5DA-4D76-B6F2-365884012E40}">
      <dgm:prSet/>
      <dgm:spPr/>
      <dgm:t>
        <a:bodyPr/>
        <a:lstStyle/>
        <a:p>
          <a:endParaRPr lang="ru-RU"/>
        </a:p>
      </dgm:t>
    </dgm:pt>
    <dgm:pt modelId="{7E361C90-37F9-4746-B4FD-114301B6402C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400" b="1" cap="none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Местные бюджеты</a:t>
          </a:r>
        </a:p>
      </dgm:t>
    </dgm:pt>
    <dgm:pt modelId="{44D070FE-60EA-48E6-B650-607E7D16F786}" type="parTrans" cxnId="{2D1E062C-9B28-4A35-A905-75129E1BEADA}">
      <dgm:prSet/>
      <dgm:spPr/>
      <dgm:t>
        <a:bodyPr/>
        <a:lstStyle/>
        <a:p>
          <a:endParaRPr lang="ru-RU" dirty="0"/>
        </a:p>
      </dgm:t>
    </dgm:pt>
    <dgm:pt modelId="{726AD7C5-2BF8-4F6B-B690-EE51B93A6E82}" type="sibTrans" cxnId="{2D1E062C-9B28-4A35-A905-75129E1BEADA}">
      <dgm:prSet/>
      <dgm:spPr/>
      <dgm:t>
        <a:bodyPr/>
        <a:lstStyle/>
        <a:p>
          <a:endParaRPr lang="ru-RU"/>
        </a:p>
      </dgm:t>
    </dgm:pt>
    <dgm:pt modelId="{C0242C6B-7453-49C1-BC2B-176FC61F36D6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Федеральный бюджет</a:t>
          </a:r>
        </a:p>
      </dgm:t>
    </dgm:pt>
    <dgm:pt modelId="{39E54DCE-4FDC-4342-81D3-CE1E92828B93}" type="sibTrans" cxnId="{43B9CD50-98A5-4699-9C17-FA415D826EA0}">
      <dgm:prSet/>
      <dgm:spPr/>
      <dgm:t>
        <a:bodyPr/>
        <a:lstStyle/>
        <a:p>
          <a:endParaRPr lang="ru-RU"/>
        </a:p>
      </dgm:t>
    </dgm:pt>
    <dgm:pt modelId="{1A9AE334-67D1-4C9F-9051-9B1E701C2F49}" type="parTrans" cxnId="{43B9CD50-98A5-4699-9C17-FA415D826EA0}">
      <dgm:prSet/>
      <dgm:spPr/>
      <dgm:t>
        <a:bodyPr/>
        <a:lstStyle/>
        <a:p>
          <a:endParaRPr lang="ru-RU" dirty="0"/>
        </a:p>
      </dgm:t>
    </dgm:pt>
    <dgm:pt modelId="{5A3CE282-9E4B-441E-B197-921FBDABC5E3}">
      <dgm:prSet custT="1"/>
      <dgm:spPr>
        <a:solidFill>
          <a:srgbClr val="FF0000"/>
        </a:solidFill>
      </dgm:spPr>
      <dgm:t>
        <a:bodyPr/>
        <a:lstStyle/>
        <a:p>
          <a:r>
            <a:rPr lang="ru-RU" sz="1400" b="1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муниципальных округов;</a:t>
          </a:r>
        </a:p>
      </dgm:t>
    </dgm:pt>
    <dgm:pt modelId="{E55D743C-8CEF-41E0-BDFF-B41349ACC4CD}" type="parTrans" cxnId="{6639D05F-5D48-4E42-857C-8F021D09909B}">
      <dgm:prSet/>
      <dgm:spPr/>
      <dgm:t>
        <a:bodyPr/>
        <a:lstStyle/>
        <a:p>
          <a:endParaRPr lang="ru-RU" dirty="0"/>
        </a:p>
      </dgm:t>
    </dgm:pt>
    <dgm:pt modelId="{2E8CB1B5-53FA-44E5-9564-D5BACC7A80CC}" type="sibTrans" cxnId="{6639D05F-5D48-4E42-857C-8F021D09909B}">
      <dgm:prSet/>
      <dgm:spPr/>
      <dgm:t>
        <a:bodyPr/>
        <a:lstStyle/>
        <a:p>
          <a:endParaRPr lang="ru-RU"/>
        </a:p>
      </dgm:t>
    </dgm:pt>
    <dgm:pt modelId="{C447D065-3BDD-426D-A313-BB7285CEDA7E}">
      <dgm:prSet custT="1"/>
      <dgm:spPr/>
      <dgm:t>
        <a:bodyPr/>
        <a:lstStyle/>
        <a:p>
          <a:r>
            <a:rPr lang="ru-RU" sz="1400" b="1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городских округов;</a:t>
          </a:r>
        </a:p>
      </dgm:t>
    </dgm:pt>
    <dgm:pt modelId="{584C0B75-465B-494A-BBF7-7B2EBBB2BEFA}" type="parTrans" cxnId="{2EB607C9-8E03-4A23-94B7-326E097CA294}">
      <dgm:prSet/>
      <dgm:spPr/>
      <dgm:t>
        <a:bodyPr/>
        <a:lstStyle/>
        <a:p>
          <a:endParaRPr lang="ru-RU" dirty="0"/>
        </a:p>
      </dgm:t>
    </dgm:pt>
    <dgm:pt modelId="{7124EAC1-349F-4FA9-AB28-50C8E384B453}" type="sibTrans" cxnId="{2EB607C9-8E03-4A23-94B7-326E097CA294}">
      <dgm:prSet/>
      <dgm:spPr/>
      <dgm:t>
        <a:bodyPr/>
        <a:lstStyle/>
        <a:p>
          <a:endParaRPr lang="ru-RU"/>
        </a:p>
      </dgm:t>
    </dgm:pt>
    <dgm:pt modelId="{5D5CF6E4-0DFA-40A6-B48E-FEE7BD0396D9}">
      <dgm:prSet custT="1"/>
      <dgm:spPr/>
      <dgm:t>
        <a:bodyPr/>
        <a:lstStyle/>
        <a:p>
          <a:r>
            <a:rPr lang="ru-RU" sz="1400" b="1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городских округов с внутригородским делением;</a:t>
          </a:r>
        </a:p>
      </dgm:t>
    </dgm:pt>
    <dgm:pt modelId="{EE1528A7-ACC3-4E82-AE81-3AE512B4C9F9}" type="parTrans" cxnId="{36EFAEEE-C53D-45D1-A49D-2F4B410D8A4E}">
      <dgm:prSet/>
      <dgm:spPr/>
      <dgm:t>
        <a:bodyPr/>
        <a:lstStyle/>
        <a:p>
          <a:endParaRPr lang="ru-RU" dirty="0"/>
        </a:p>
      </dgm:t>
    </dgm:pt>
    <dgm:pt modelId="{AB3A2602-226C-48C5-8D67-8595477A3090}" type="sibTrans" cxnId="{36EFAEEE-C53D-45D1-A49D-2F4B410D8A4E}">
      <dgm:prSet/>
      <dgm:spPr/>
      <dgm:t>
        <a:bodyPr/>
        <a:lstStyle/>
        <a:p>
          <a:endParaRPr lang="ru-RU"/>
        </a:p>
      </dgm:t>
    </dgm:pt>
    <dgm:pt modelId="{977683FE-F212-498E-90D7-943C2BAB8CC3}">
      <dgm:prSet custT="1"/>
      <dgm:spPr/>
      <dgm:t>
        <a:bodyPr/>
        <a:lstStyle/>
        <a:p>
          <a:r>
            <a:rPr lang="ru-RU" sz="1050" b="1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внутригородских муниципальных образований городов федерального значения Москвы, Санкт-Петербурга и Севастополя;</a:t>
          </a:r>
        </a:p>
      </dgm:t>
    </dgm:pt>
    <dgm:pt modelId="{09F6EEC8-1141-4CDB-B9D4-2EB547851FF0}" type="parTrans" cxnId="{25C1CD7A-C63A-48F2-A4C2-8B207D5F59A9}">
      <dgm:prSet/>
      <dgm:spPr/>
      <dgm:t>
        <a:bodyPr/>
        <a:lstStyle/>
        <a:p>
          <a:endParaRPr lang="ru-RU" dirty="0"/>
        </a:p>
      </dgm:t>
    </dgm:pt>
    <dgm:pt modelId="{DD60B630-021A-45D4-98FA-D0B55B4556DD}" type="sibTrans" cxnId="{25C1CD7A-C63A-48F2-A4C2-8B207D5F59A9}">
      <dgm:prSet/>
      <dgm:spPr/>
      <dgm:t>
        <a:bodyPr/>
        <a:lstStyle/>
        <a:p>
          <a:endParaRPr lang="ru-RU"/>
        </a:p>
      </dgm:t>
    </dgm:pt>
    <dgm:pt modelId="{3306603A-EE06-470C-A1C8-668E318C29FD}">
      <dgm:prSet custT="1"/>
      <dgm:spPr/>
      <dgm:t>
        <a:bodyPr/>
        <a:lstStyle/>
        <a:p>
          <a:r>
            <a:rPr lang="ru-RU" sz="1400" b="1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городских и сельских поселений; </a:t>
          </a:r>
        </a:p>
      </dgm:t>
    </dgm:pt>
    <dgm:pt modelId="{A5359BA7-4AD1-4D5B-8B15-CB662E2A84F2}" type="parTrans" cxnId="{64D33027-F98D-4CDC-B5B8-29850C09A6B0}">
      <dgm:prSet/>
      <dgm:spPr/>
      <dgm:t>
        <a:bodyPr/>
        <a:lstStyle/>
        <a:p>
          <a:endParaRPr lang="ru-RU" dirty="0"/>
        </a:p>
      </dgm:t>
    </dgm:pt>
    <dgm:pt modelId="{E8DD6581-38FF-40A3-9ECA-B3B823BA6E7E}" type="sibTrans" cxnId="{64D33027-F98D-4CDC-B5B8-29850C09A6B0}">
      <dgm:prSet/>
      <dgm:spPr/>
      <dgm:t>
        <a:bodyPr/>
        <a:lstStyle/>
        <a:p>
          <a:endParaRPr lang="ru-RU"/>
        </a:p>
      </dgm:t>
    </dgm:pt>
    <dgm:pt modelId="{B0E1E997-A7A9-45D9-969F-84CEC514A544}">
      <dgm:prSet custT="1"/>
      <dgm:spPr/>
      <dgm:t>
        <a:bodyPr/>
        <a:lstStyle/>
        <a:p>
          <a:r>
            <a:rPr lang="ru-RU" sz="1400" b="1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внутригородских районов.</a:t>
          </a:r>
          <a:endParaRPr lang="ru-RU" sz="14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D046E47-269E-4254-8E14-6510F83CF57B}" type="parTrans" cxnId="{340BF02F-50F6-4BAC-8FF1-79AA71DAE664}">
      <dgm:prSet/>
      <dgm:spPr/>
      <dgm:t>
        <a:bodyPr/>
        <a:lstStyle/>
        <a:p>
          <a:endParaRPr lang="ru-RU" dirty="0"/>
        </a:p>
      </dgm:t>
    </dgm:pt>
    <dgm:pt modelId="{9078A13C-3A37-4C5C-82E5-D7B902756B25}" type="sibTrans" cxnId="{340BF02F-50F6-4BAC-8FF1-79AA71DAE664}">
      <dgm:prSet/>
      <dgm:spPr/>
      <dgm:t>
        <a:bodyPr/>
        <a:lstStyle/>
        <a:p>
          <a:endParaRPr lang="ru-RU"/>
        </a:p>
      </dgm:t>
    </dgm:pt>
    <dgm:pt modelId="{45FDEAD5-3761-455B-B3DD-857CC15A06E7}" type="pres">
      <dgm:prSet presAssocID="{C01A38A6-4308-4094-B343-A7C6BD16384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6A1C3B-CE6E-4AE3-BEB5-26FE1AD59680}" type="pres">
      <dgm:prSet presAssocID="{1A272CFE-B994-44D2-83CB-FB9700D87B6B}" presName="root1" presStyleCnt="0"/>
      <dgm:spPr/>
    </dgm:pt>
    <dgm:pt modelId="{D3FEFE4B-2116-4ABB-A858-1A6478E80203}" type="pres">
      <dgm:prSet presAssocID="{1A272CFE-B994-44D2-83CB-FB9700D87B6B}" presName="LevelOneTextNode" presStyleLbl="node0" presStyleIdx="0" presStyleCnt="1" custScaleX="242272" custLinFactNeighborX="13411" custLinFactNeighborY="4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3FBABC-EBFF-431F-8363-0F22B78A7958}" type="pres">
      <dgm:prSet presAssocID="{1A272CFE-B994-44D2-83CB-FB9700D87B6B}" presName="level2hierChild" presStyleCnt="0"/>
      <dgm:spPr/>
    </dgm:pt>
    <dgm:pt modelId="{19FA3ADF-AD7F-4118-8291-710F3F487C1B}" type="pres">
      <dgm:prSet presAssocID="{1A9AE334-67D1-4C9F-9051-9B1E701C2F49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811E1368-ABCB-4B53-A6DE-D61421522A68}" type="pres">
      <dgm:prSet presAssocID="{1A9AE334-67D1-4C9F-9051-9B1E701C2F49}" presName="connTx" presStyleLbl="parChTrans1D2" presStyleIdx="0" presStyleCnt="5"/>
      <dgm:spPr/>
      <dgm:t>
        <a:bodyPr/>
        <a:lstStyle/>
        <a:p>
          <a:endParaRPr lang="ru-RU"/>
        </a:p>
      </dgm:t>
    </dgm:pt>
    <dgm:pt modelId="{AB7FB13D-D51D-4020-8163-249997C23462}" type="pres">
      <dgm:prSet presAssocID="{C0242C6B-7453-49C1-BC2B-176FC61F36D6}" presName="root2" presStyleCnt="0"/>
      <dgm:spPr/>
    </dgm:pt>
    <dgm:pt modelId="{4BA4F8C8-DE27-45B1-9492-3EF26225B2EA}" type="pres">
      <dgm:prSet presAssocID="{C0242C6B-7453-49C1-BC2B-176FC61F36D6}" presName="LevelTwoTextNode" presStyleLbl="node2" presStyleIdx="0" presStyleCnt="5" custScaleX="1179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05337F-EFE4-4B2E-B875-68B76F0A3800}" type="pres">
      <dgm:prSet presAssocID="{C0242C6B-7453-49C1-BC2B-176FC61F36D6}" presName="level3hierChild" presStyleCnt="0"/>
      <dgm:spPr/>
    </dgm:pt>
    <dgm:pt modelId="{A5574D3E-BD58-4058-A68F-64C8A0B28798}" type="pres">
      <dgm:prSet presAssocID="{6ED25C9D-67C6-4E03-9B94-B03AB9ED3942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D22D9F6C-5DF5-4BDF-8CCD-E21B0E3C0CAE}" type="pres">
      <dgm:prSet presAssocID="{6ED25C9D-67C6-4E03-9B94-B03AB9ED3942}" presName="connTx" presStyleLbl="parChTrans1D2" presStyleIdx="1" presStyleCnt="5"/>
      <dgm:spPr/>
      <dgm:t>
        <a:bodyPr/>
        <a:lstStyle/>
        <a:p>
          <a:endParaRPr lang="ru-RU"/>
        </a:p>
      </dgm:t>
    </dgm:pt>
    <dgm:pt modelId="{A33B4429-06BF-4EE2-BFC7-B53D0F152DB9}" type="pres">
      <dgm:prSet presAssocID="{808132BE-C906-41E4-96F3-1117CC41B4BD}" presName="root2" presStyleCnt="0"/>
      <dgm:spPr/>
    </dgm:pt>
    <dgm:pt modelId="{0315E227-F256-450D-A9BD-2C1AEF57538F}" type="pres">
      <dgm:prSet presAssocID="{808132BE-C906-41E4-96F3-1117CC41B4BD}" presName="LevelTwoTextNode" presStyleLbl="node2" presStyleIdx="1" presStyleCnt="5" custScaleX="1163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ADAE82-0247-47AA-BEAA-962064BC7AD1}" type="pres">
      <dgm:prSet presAssocID="{808132BE-C906-41E4-96F3-1117CC41B4BD}" presName="level3hierChild" presStyleCnt="0"/>
      <dgm:spPr/>
    </dgm:pt>
    <dgm:pt modelId="{FC6702A0-0E38-4E91-8A33-41CFB494FF62}" type="pres">
      <dgm:prSet presAssocID="{7FA1C2C5-26B4-42BD-B1D4-F6F4368CC621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FA5C9766-CBEF-4912-9184-9B358FF343F9}" type="pres">
      <dgm:prSet presAssocID="{7FA1C2C5-26B4-42BD-B1D4-F6F4368CC621}" presName="connTx" presStyleLbl="parChTrans1D2" presStyleIdx="2" presStyleCnt="5"/>
      <dgm:spPr/>
      <dgm:t>
        <a:bodyPr/>
        <a:lstStyle/>
        <a:p>
          <a:endParaRPr lang="ru-RU"/>
        </a:p>
      </dgm:t>
    </dgm:pt>
    <dgm:pt modelId="{52913182-D7CA-4806-868D-47AABFB462B3}" type="pres">
      <dgm:prSet presAssocID="{A9061EAF-125E-403E-92C4-93E2C0AB789A}" presName="root2" presStyleCnt="0"/>
      <dgm:spPr/>
    </dgm:pt>
    <dgm:pt modelId="{A492C82D-38C9-40CB-925B-D67009A9D425}" type="pres">
      <dgm:prSet presAssocID="{A9061EAF-125E-403E-92C4-93E2C0AB789A}" presName="LevelTwoTextNode" presStyleLbl="node2" presStyleIdx="2" presStyleCnt="5" custScaleX="1163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6A053B-3898-402A-8BBA-35F30D605138}" type="pres">
      <dgm:prSet presAssocID="{A9061EAF-125E-403E-92C4-93E2C0AB789A}" presName="level3hierChild" presStyleCnt="0"/>
      <dgm:spPr/>
    </dgm:pt>
    <dgm:pt modelId="{BCEF7007-29B2-486D-97BA-B4A58BE714E3}" type="pres">
      <dgm:prSet presAssocID="{D1771E2F-BC88-4CDD-9DB0-00F1E15F3D9E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FB3D49CC-B856-45C7-9E0F-32A546A91A66}" type="pres">
      <dgm:prSet presAssocID="{D1771E2F-BC88-4CDD-9DB0-00F1E15F3D9E}" presName="connTx" presStyleLbl="parChTrans1D2" presStyleIdx="3" presStyleCnt="5"/>
      <dgm:spPr/>
      <dgm:t>
        <a:bodyPr/>
        <a:lstStyle/>
        <a:p>
          <a:endParaRPr lang="ru-RU"/>
        </a:p>
      </dgm:t>
    </dgm:pt>
    <dgm:pt modelId="{AD05D93E-BDCC-4BA2-8A5A-A3C43559993B}" type="pres">
      <dgm:prSet presAssocID="{5D473675-D5C1-43FE-BE11-3B89F29F23C7}" presName="root2" presStyleCnt="0"/>
      <dgm:spPr/>
    </dgm:pt>
    <dgm:pt modelId="{2012C147-4D8F-4945-A03C-0EC06F49F9E1}" type="pres">
      <dgm:prSet presAssocID="{5D473675-D5C1-43FE-BE11-3B89F29F23C7}" presName="LevelTwoTextNode" presStyleLbl="node2" presStyleIdx="3" presStyleCnt="5" custScaleX="1176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05BAE2-782F-472D-81E2-94B486EA481C}" type="pres">
      <dgm:prSet presAssocID="{5D473675-D5C1-43FE-BE11-3B89F29F23C7}" presName="level3hierChild" presStyleCnt="0"/>
      <dgm:spPr/>
    </dgm:pt>
    <dgm:pt modelId="{ECD9B8F6-EBD6-4526-8DE4-7DAFA4E11707}" type="pres">
      <dgm:prSet presAssocID="{44D070FE-60EA-48E6-B650-607E7D16F786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2EA2E853-2D35-41BA-A16F-1F969A0F9DB3}" type="pres">
      <dgm:prSet presAssocID="{44D070FE-60EA-48E6-B650-607E7D16F786}" presName="connTx" presStyleLbl="parChTrans1D2" presStyleIdx="4" presStyleCnt="5"/>
      <dgm:spPr/>
      <dgm:t>
        <a:bodyPr/>
        <a:lstStyle/>
        <a:p>
          <a:endParaRPr lang="ru-RU"/>
        </a:p>
      </dgm:t>
    </dgm:pt>
    <dgm:pt modelId="{0D84E9DD-D069-44F4-AE4B-D2F612222DC7}" type="pres">
      <dgm:prSet presAssocID="{7E361C90-37F9-4746-B4FD-114301B6402C}" presName="root2" presStyleCnt="0"/>
      <dgm:spPr/>
    </dgm:pt>
    <dgm:pt modelId="{5D5CEAF5-0CE0-4858-A45D-DC9E8C4F1E71}" type="pres">
      <dgm:prSet presAssocID="{7E361C90-37F9-4746-B4FD-114301B6402C}" presName="LevelTwoTextNode" presStyleLbl="node2" presStyleIdx="4" presStyleCnt="5" custScaleX="1179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E3342E-D13E-486F-BF39-BBB941019B14}" type="pres">
      <dgm:prSet presAssocID="{7E361C90-37F9-4746-B4FD-114301B6402C}" presName="level3hierChild" presStyleCnt="0"/>
      <dgm:spPr/>
    </dgm:pt>
    <dgm:pt modelId="{46E994A0-322E-4EF1-9E89-FB3329E98CF5}" type="pres">
      <dgm:prSet presAssocID="{481AAA55-329E-40CD-8B50-8CBA1C5739F1}" presName="conn2-1" presStyleLbl="parChTrans1D3" presStyleIdx="0" presStyleCnt="7"/>
      <dgm:spPr/>
      <dgm:t>
        <a:bodyPr/>
        <a:lstStyle/>
        <a:p>
          <a:endParaRPr lang="ru-RU"/>
        </a:p>
      </dgm:t>
    </dgm:pt>
    <dgm:pt modelId="{A4E14ECF-9377-4F6F-8558-4BB443F85751}" type="pres">
      <dgm:prSet presAssocID="{481AAA55-329E-40CD-8B50-8CBA1C5739F1}" presName="connTx" presStyleLbl="parChTrans1D3" presStyleIdx="0" presStyleCnt="7"/>
      <dgm:spPr/>
      <dgm:t>
        <a:bodyPr/>
        <a:lstStyle/>
        <a:p>
          <a:endParaRPr lang="ru-RU"/>
        </a:p>
      </dgm:t>
    </dgm:pt>
    <dgm:pt modelId="{FA191F92-8F28-43F4-A07E-BD81CBF9B7E0}" type="pres">
      <dgm:prSet presAssocID="{0A5868AD-E254-4C80-9BF0-14AC68A986E4}" presName="root2" presStyleCnt="0"/>
      <dgm:spPr/>
    </dgm:pt>
    <dgm:pt modelId="{E60C83FE-CB60-4419-8A99-82D5B4046DA4}" type="pres">
      <dgm:prSet presAssocID="{0A5868AD-E254-4C80-9BF0-14AC68A986E4}" presName="LevelTwoTextNode" presStyleLbl="node3" presStyleIdx="0" presStyleCnt="7" custScaleX="17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0DA504-8B1B-4465-8ECA-6BA177B167E2}" type="pres">
      <dgm:prSet presAssocID="{0A5868AD-E254-4C80-9BF0-14AC68A986E4}" presName="level3hierChild" presStyleCnt="0"/>
      <dgm:spPr/>
    </dgm:pt>
    <dgm:pt modelId="{F43174B9-FF60-4BF2-886E-96CB368B8911}" type="pres">
      <dgm:prSet presAssocID="{E55D743C-8CEF-41E0-BDFF-B41349ACC4CD}" presName="conn2-1" presStyleLbl="parChTrans1D3" presStyleIdx="1" presStyleCnt="7"/>
      <dgm:spPr/>
      <dgm:t>
        <a:bodyPr/>
        <a:lstStyle/>
        <a:p>
          <a:endParaRPr lang="ru-RU"/>
        </a:p>
      </dgm:t>
    </dgm:pt>
    <dgm:pt modelId="{BC5A6496-56F7-4705-8749-4A859AE0A2BC}" type="pres">
      <dgm:prSet presAssocID="{E55D743C-8CEF-41E0-BDFF-B41349ACC4CD}" presName="connTx" presStyleLbl="parChTrans1D3" presStyleIdx="1" presStyleCnt="7"/>
      <dgm:spPr/>
      <dgm:t>
        <a:bodyPr/>
        <a:lstStyle/>
        <a:p>
          <a:endParaRPr lang="ru-RU"/>
        </a:p>
      </dgm:t>
    </dgm:pt>
    <dgm:pt modelId="{8E65EC8D-917E-4F5A-B033-D7795B590CFB}" type="pres">
      <dgm:prSet presAssocID="{5A3CE282-9E4B-441E-B197-921FBDABC5E3}" presName="root2" presStyleCnt="0"/>
      <dgm:spPr/>
    </dgm:pt>
    <dgm:pt modelId="{85455F03-9859-4027-A2BB-C7DCB6E9CCC8}" type="pres">
      <dgm:prSet presAssocID="{5A3CE282-9E4B-441E-B197-921FBDABC5E3}" presName="LevelTwoTextNode" presStyleLbl="node3" presStyleIdx="1" presStyleCnt="7" custScaleX="17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039456-947D-4DC1-A6AE-40423ABC621B}" type="pres">
      <dgm:prSet presAssocID="{5A3CE282-9E4B-441E-B197-921FBDABC5E3}" presName="level3hierChild" presStyleCnt="0"/>
      <dgm:spPr/>
    </dgm:pt>
    <dgm:pt modelId="{1EB2CCE3-9F3C-4A76-8EDA-DD88670A057E}" type="pres">
      <dgm:prSet presAssocID="{584C0B75-465B-494A-BBF7-7B2EBBB2BEFA}" presName="conn2-1" presStyleLbl="parChTrans1D3" presStyleIdx="2" presStyleCnt="7"/>
      <dgm:spPr/>
      <dgm:t>
        <a:bodyPr/>
        <a:lstStyle/>
        <a:p>
          <a:endParaRPr lang="ru-RU"/>
        </a:p>
      </dgm:t>
    </dgm:pt>
    <dgm:pt modelId="{A437876C-D67B-40C4-9BFE-468545160F3D}" type="pres">
      <dgm:prSet presAssocID="{584C0B75-465B-494A-BBF7-7B2EBBB2BEFA}" presName="connTx" presStyleLbl="parChTrans1D3" presStyleIdx="2" presStyleCnt="7"/>
      <dgm:spPr/>
      <dgm:t>
        <a:bodyPr/>
        <a:lstStyle/>
        <a:p>
          <a:endParaRPr lang="ru-RU"/>
        </a:p>
      </dgm:t>
    </dgm:pt>
    <dgm:pt modelId="{9DDDD057-A057-4404-B5BA-31C89739FA6D}" type="pres">
      <dgm:prSet presAssocID="{C447D065-3BDD-426D-A313-BB7285CEDA7E}" presName="root2" presStyleCnt="0"/>
      <dgm:spPr/>
    </dgm:pt>
    <dgm:pt modelId="{24997EC4-ED85-4BDA-968A-CB340DF1A0BD}" type="pres">
      <dgm:prSet presAssocID="{C447D065-3BDD-426D-A313-BB7285CEDA7E}" presName="LevelTwoTextNode" presStyleLbl="node3" presStyleIdx="2" presStyleCnt="7" custScaleX="17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D6DA5C-1E73-4498-8D5D-2A3F52D66526}" type="pres">
      <dgm:prSet presAssocID="{C447D065-3BDD-426D-A313-BB7285CEDA7E}" presName="level3hierChild" presStyleCnt="0"/>
      <dgm:spPr/>
    </dgm:pt>
    <dgm:pt modelId="{411FEF74-7D18-4088-8D08-8CD1AC52CAC5}" type="pres">
      <dgm:prSet presAssocID="{EE1528A7-ACC3-4E82-AE81-3AE512B4C9F9}" presName="conn2-1" presStyleLbl="parChTrans1D3" presStyleIdx="3" presStyleCnt="7"/>
      <dgm:spPr/>
      <dgm:t>
        <a:bodyPr/>
        <a:lstStyle/>
        <a:p>
          <a:endParaRPr lang="ru-RU"/>
        </a:p>
      </dgm:t>
    </dgm:pt>
    <dgm:pt modelId="{C24A9282-2F45-4BFE-904C-F26E0B708063}" type="pres">
      <dgm:prSet presAssocID="{EE1528A7-ACC3-4E82-AE81-3AE512B4C9F9}" presName="connTx" presStyleLbl="parChTrans1D3" presStyleIdx="3" presStyleCnt="7"/>
      <dgm:spPr/>
      <dgm:t>
        <a:bodyPr/>
        <a:lstStyle/>
        <a:p>
          <a:endParaRPr lang="ru-RU"/>
        </a:p>
      </dgm:t>
    </dgm:pt>
    <dgm:pt modelId="{949D9C43-71F4-4B03-B314-9C44EA3B3187}" type="pres">
      <dgm:prSet presAssocID="{5D5CF6E4-0DFA-40A6-B48E-FEE7BD0396D9}" presName="root2" presStyleCnt="0"/>
      <dgm:spPr/>
    </dgm:pt>
    <dgm:pt modelId="{D59666C0-A2F8-4DAF-BFD8-3E8D74266BB7}" type="pres">
      <dgm:prSet presAssocID="{5D5CF6E4-0DFA-40A6-B48E-FEE7BD0396D9}" presName="LevelTwoTextNode" presStyleLbl="node3" presStyleIdx="3" presStyleCnt="7" custScaleX="17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27641E-1091-4AF6-9D3C-820A5226C5BE}" type="pres">
      <dgm:prSet presAssocID="{5D5CF6E4-0DFA-40A6-B48E-FEE7BD0396D9}" presName="level3hierChild" presStyleCnt="0"/>
      <dgm:spPr/>
    </dgm:pt>
    <dgm:pt modelId="{83E9EDA2-E6D0-42D3-9A10-88A1CC652CE9}" type="pres">
      <dgm:prSet presAssocID="{09F6EEC8-1141-4CDB-B9D4-2EB547851FF0}" presName="conn2-1" presStyleLbl="parChTrans1D3" presStyleIdx="4" presStyleCnt="7"/>
      <dgm:spPr/>
      <dgm:t>
        <a:bodyPr/>
        <a:lstStyle/>
        <a:p>
          <a:endParaRPr lang="ru-RU"/>
        </a:p>
      </dgm:t>
    </dgm:pt>
    <dgm:pt modelId="{A2A8708E-63AA-4267-AFEC-D5D4F8E7C03F}" type="pres">
      <dgm:prSet presAssocID="{09F6EEC8-1141-4CDB-B9D4-2EB547851FF0}" presName="connTx" presStyleLbl="parChTrans1D3" presStyleIdx="4" presStyleCnt="7"/>
      <dgm:spPr/>
      <dgm:t>
        <a:bodyPr/>
        <a:lstStyle/>
        <a:p>
          <a:endParaRPr lang="ru-RU"/>
        </a:p>
      </dgm:t>
    </dgm:pt>
    <dgm:pt modelId="{4DB7FBF8-70E1-4F27-AABC-03CAFFD15D24}" type="pres">
      <dgm:prSet presAssocID="{977683FE-F212-498E-90D7-943C2BAB8CC3}" presName="root2" presStyleCnt="0"/>
      <dgm:spPr/>
    </dgm:pt>
    <dgm:pt modelId="{5EF6354A-4806-4A4D-99F3-C988BA98F8D4}" type="pres">
      <dgm:prSet presAssocID="{977683FE-F212-498E-90D7-943C2BAB8CC3}" presName="LevelTwoTextNode" presStyleLbl="node3" presStyleIdx="4" presStyleCnt="7" custScaleX="17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23180D-F28D-48CC-A795-CE9E883B71C2}" type="pres">
      <dgm:prSet presAssocID="{977683FE-F212-498E-90D7-943C2BAB8CC3}" presName="level3hierChild" presStyleCnt="0"/>
      <dgm:spPr/>
    </dgm:pt>
    <dgm:pt modelId="{1EB56C2B-DB84-49A6-AA7C-14AC172A05F4}" type="pres">
      <dgm:prSet presAssocID="{A5359BA7-4AD1-4D5B-8B15-CB662E2A84F2}" presName="conn2-1" presStyleLbl="parChTrans1D3" presStyleIdx="5" presStyleCnt="7"/>
      <dgm:spPr/>
      <dgm:t>
        <a:bodyPr/>
        <a:lstStyle/>
        <a:p>
          <a:endParaRPr lang="ru-RU"/>
        </a:p>
      </dgm:t>
    </dgm:pt>
    <dgm:pt modelId="{647141CE-87AE-49EA-AEFF-7A5308F37A55}" type="pres">
      <dgm:prSet presAssocID="{A5359BA7-4AD1-4D5B-8B15-CB662E2A84F2}" presName="connTx" presStyleLbl="parChTrans1D3" presStyleIdx="5" presStyleCnt="7"/>
      <dgm:spPr/>
      <dgm:t>
        <a:bodyPr/>
        <a:lstStyle/>
        <a:p>
          <a:endParaRPr lang="ru-RU"/>
        </a:p>
      </dgm:t>
    </dgm:pt>
    <dgm:pt modelId="{4AFDAF0E-9370-47A0-A4FD-71684B1BACFA}" type="pres">
      <dgm:prSet presAssocID="{3306603A-EE06-470C-A1C8-668E318C29FD}" presName="root2" presStyleCnt="0"/>
      <dgm:spPr/>
    </dgm:pt>
    <dgm:pt modelId="{D9D39623-95F7-4C5C-8742-A293DA813C18}" type="pres">
      <dgm:prSet presAssocID="{3306603A-EE06-470C-A1C8-668E318C29FD}" presName="LevelTwoTextNode" presStyleLbl="node3" presStyleIdx="5" presStyleCnt="7" custScaleX="17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3C7E46-A6F2-42FA-8206-46073CC245EF}" type="pres">
      <dgm:prSet presAssocID="{3306603A-EE06-470C-A1C8-668E318C29FD}" presName="level3hierChild" presStyleCnt="0"/>
      <dgm:spPr/>
    </dgm:pt>
    <dgm:pt modelId="{A9BAD451-0D8D-4DD1-8F81-532B19528845}" type="pres">
      <dgm:prSet presAssocID="{DD046E47-269E-4254-8E14-6510F83CF57B}" presName="conn2-1" presStyleLbl="parChTrans1D3" presStyleIdx="6" presStyleCnt="7"/>
      <dgm:spPr/>
      <dgm:t>
        <a:bodyPr/>
        <a:lstStyle/>
        <a:p>
          <a:endParaRPr lang="ru-RU"/>
        </a:p>
      </dgm:t>
    </dgm:pt>
    <dgm:pt modelId="{962418F7-9850-48B7-9CE5-34FDA8EEA399}" type="pres">
      <dgm:prSet presAssocID="{DD046E47-269E-4254-8E14-6510F83CF57B}" presName="connTx" presStyleLbl="parChTrans1D3" presStyleIdx="6" presStyleCnt="7"/>
      <dgm:spPr/>
      <dgm:t>
        <a:bodyPr/>
        <a:lstStyle/>
        <a:p>
          <a:endParaRPr lang="ru-RU"/>
        </a:p>
      </dgm:t>
    </dgm:pt>
    <dgm:pt modelId="{0CD14E25-6F91-4F49-B717-40C2CA5A2EFA}" type="pres">
      <dgm:prSet presAssocID="{B0E1E997-A7A9-45D9-969F-84CEC514A544}" presName="root2" presStyleCnt="0"/>
      <dgm:spPr/>
    </dgm:pt>
    <dgm:pt modelId="{0F3F2B33-280E-49C2-BB22-6C7420B01FDB}" type="pres">
      <dgm:prSet presAssocID="{B0E1E997-A7A9-45D9-969F-84CEC514A544}" presName="LevelTwoTextNode" presStyleLbl="node3" presStyleIdx="6" presStyleCnt="7" custScaleX="17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173441-41B4-4BD9-AA86-8FC1F930F55B}" type="pres">
      <dgm:prSet presAssocID="{B0E1E997-A7A9-45D9-969F-84CEC514A544}" presName="level3hierChild" presStyleCnt="0"/>
      <dgm:spPr/>
    </dgm:pt>
  </dgm:ptLst>
  <dgm:cxnLst>
    <dgm:cxn modelId="{B20397D8-9403-43A0-A295-6C58E4C2842F}" type="presOf" srcId="{C0242C6B-7453-49C1-BC2B-176FC61F36D6}" destId="{4BA4F8C8-DE27-45B1-9492-3EF26225B2EA}" srcOrd="0" destOrd="0" presId="urn:microsoft.com/office/officeart/2008/layout/HorizontalMultiLevelHierarchy"/>
    <dgm:cxn modelId="{1616F28B-B472-4C60-8CED-03304DAC526F}" type="presOf" srcId="{EE1528A7-ACC3-4E82-AE81-3AE512B4C9F9}" destId="{411FEF74-7D18-4088-8D08-8CD1AC52CAC5}" srcOrd="0" destOrd="0" presId="urn:microsoft.com/office/officeart/2008/layout/HorizontalMultiLevelHierarchy"/>
    <dgm:cxn modelId="{B966ADAF-3E0E-45E4-914C-FD6C28F64FE7}" type="presOf" srcId="{44D070FE-60EA-48E6-B650-607E7D16F786}" destId="{ECD9B8F6-EBD6-4526-8DE4-7DAFA4E11707}" srcOrd="0" destOrd="0" presId="urn:microsoft.com/office/officeart/2008/layout/HorizontalMultiLevelHierarchy"/>
    <dgm:cxn modelId="{E8699709-6080-4746-992D-A341FF25A9D3}" type="presOf" srcId="{1A272CFE-B994-44D2-83CB-FB9700D87B6B}" destId="{D3FEFE4B-2116-4ABB-A858-1A6478E80203}" srcOrd="0" destOrd="0" presId="urn:microsoft.com/office/officeart/2008/layout/HorizontalMultiLevelHierarchy"/>
    <dgm:cxn modelId="{6CF1C69C-BD13-4499-B69C-A98A95B0DA41}" type="presOf" srcId="{E55D743C-8CEF-41E0-BDFF-B41349ACC4CD}" destId="{BC5A6496-56F7-4705-8749-4A859AE0A2BC}" srcOrd="1" destOrd="0" presId="urn:microsoft.com/office/officeart/2008/layout/HorizontalMultiLevelHierarchy"/>
    <dgm:cxn modelId="{258544F2-227C-4C23-A547-970DFA4005F0}" type="presOf" srcId="{3306603A-EE06-470C-A1C8-668E318C29FD}" destId="{D9D39623-95F7-4C5C-8742-A293DA813C18}" srcOrd="0" destOrd="0" presId="urn:microsoft.com/office/officeart/2008/layout/HorizontalMultiLevelHierarchy"/>
    <dgm:cxn modelId="{C4A97754-E841-422F-8A98-DE61A3FC2A0B}" type="presOf" srcId="{44D070FE-60EA-48E6-B650-607E7D16F786}" destId="{2EA2E853-2D35-41BA-A16F-1F969A0F9DB3}" srcOrd="1" destOrd="0" presId="urn:microsoft.com/office/officeart/2008/layout/HorizontalMultiLevelHierarchy"/>
    <dgm:cxn modelId="{20643D86-B567-4749-8659-DC26DCB57301}" type="presOf" srcId="{5D5CF6E4-0DFA-40A6-B48E-FEE7BD0396D9}" destId="{D59666C0-A2F8-4DAF-BFD8-3E8D74266BB7}" srcOrd="0" destOrd="0" presId="urn:microsoft.com/office/officeart/2008/layout/HorizontalMultiLevelHierarchy"/>
    <dgm:cxn modelId="{DAB72A41-BB9D-47DF-A24C-906A013B0F35}" type="presOf" srcId="{7E361C90-37F9-4746-B4FD-114301B6402C}" destId="{5D5CEAF5-0CE0-4858-A45D-DC9E8C4F1E71}" srcOrd="0" destOrd="0" presId="urn:microsoft.com/office/officeart/2008/layout/HorizontalMultiLevelHierarchy"/>
    <dgm:cxn modelId="{9C07F322-8318-4E40-A60A-B95DE09EAE57}" type="presOf" srcId="{EE1528A7-ACC3-4E82-AE81-3AE512B4C9F9}" destId="{C24A9282-2F45-4BFE-904C-F26E0B708063}" srcOrd="1" destOrd="0" presId="urn:microsoft.com/office/officeart/2008/layout/HorizontalMultiLevelHierarchy"/>
    <dgm:cxn modelId="{D020DF4A-DA72-4AAE-9948-59E6DA3775C9}" type="presOf" srcId="{1A9AE334-67D1-4C9F-9051-9B1E701C2F49}" destId="{19FA3ADF-AD7F-4118-8291-710F3F487C1B}" srcOrd="0" destOrd="0" presId="urn:microsoft.com/office/officeart/2008/layout/HorizontalMultiLevelHierarchy"/>
    <dgm:cxn modelId="{72714527-E952-4BA5-8BE3-E043E784DFD5}" type="presOf" srcId="{977683FE-F212-498E-90D7-943C2BAB8CC3}" destId="{5EF6354A-4806-4A4D-99F3-C988BA98F8D4}" srcOrd="0" destOrd="0" presId="urn:microsoft.com/office/officeart/2008/layout/HorizontalMultiLevelHierarchy"/>
    <dgm:cxn modelId="{5AB943A6-A9B8-4053-8DF1-6B6CDA62FD3B}" type="presOf" srcId="{6ED25C9D-67C6-4E03-9B94-B03AB9ED3942}" destId="{D22D9F6C-5DF5-4BDF-8CCD-E21B0E3C0CAE}" srcOrd="1" destOrd="0" presId="urn:microsoft.com/office/officeart/2008/layout/HorizontalMultiLevelHierarchy"/>
    <dgm:cxn modelId="{EF464FA0-73AE-4E37-B6E7-EEA082C437DE}" type="presOf" srcId="{7FA1C2C5-26B4-42BD-B1D4-F6F4368CC621}" destId="{FC6702A0-0E38-4E91-8A33-41CFB494FF62}" srcOrd="0" destOrd="0" presId="urn:microsoft.com/office/officeart/2008/layout/HorizontalMultiLevelHierarchy"/>
    <dgm:cxn modelId="{F589DED9-E157-4B0D-85E4-F2F395716F13}" type="presOf" srcId="{D1771E2F-BC88-4CDD-9DB0-00F1E15F3D9E}" destId="{FB3D49CC-B856-45C7-9E0F-32A546A91A66}" srcOrd="1" destOrd="0" presId="urn:microsoft.com/office/officeart/2008/layout/HorizontalMultiLevelHierarchy"/>
    <dgm:cxn modelId="{A6951750-AC0B-4847-BF5C-4F37F033E6AC}" type="presOf" srcId="{A5359BA7-4AD1-4D5B-8B15-CB662E2A84F2}" destId="{647141CE-87AE-49EA-AEFF-7A5308F37A55}" srcOrd="1" destOrd="0" presId="urn:microsoft.com/office/officeart/2008/layout/HorizontalMultiLevelHierarchy"/>
    <dgm:cxn modelId="{25C1CD7A-C63A-48F2-A4C2-8B207D5F59A9}" srcId="{7E361C90-37F9-4746-B4FD-114301B6402C}" destId="{977683FE-F212-498E-90D7-943C2BAB8CC3}" srcOrd="4" destOrd="0" parTransId="{09F6EEC8-1141-4CDB-B9D4-2EB547851FF0}" sibTransId="{DD60B630-021A-45D4-98FA-D0B55B4556DD}"/>
    <dgm:cxn modelId="{A99D4E9B-3A7F-4FBF-97BD-35ED14E2F42C}" type="presOf" srcId="{09F6EEC8-1141-4CDB-B9D4-2EB547851FF0}" destId="{A2A8708E-63AA-4267-AFEC-D5D4F8E7C03F}" srcOrd="1" destOrd="0" presId="urn:microsoft.com/office/officeart/2008/layout/HorizontalMultiLevelHierarchy"/>
    <dgm:cxn modelId="{7397A0B4-EA83-49AC-9443-89BB1B82D55A}" type="presOf" srcId="{D1771E2F-BC88-4CDD-9DB0-00F1E15F3D9E}" destId="{BCEF7007-29B2-486D-97BA-B4A58BE714E3}" srcOrd="0" destOrd="0" presId="urn:microsoft.com/office/officeart/2008/layout/HorizontalMultiLevelHierarchy"/>
    <dgm:cxn modelId="{3BDFDB0F-530E-4F36-BCF4-C889474FA1C8}" type="presOf" srcId="{7FA1C2C5-26B4-42BD-B1D4-F6F4368CC621}" destId="{FA5C9766-CBEF-4912-9184-9B358FF343F9}" srcOrd="1" destOrd="0" presId="urn:microsoft.com/office/officeart/2008/layout/HorizontalMultiLevelHierarchy"/>
    <dgm:cxn modelId="{DCD7640B-50C2-4770-87F1-DE9A675A87AF}" type="presOf" srcId="{584C0B75-465B-494A-BBF7-7B2EBBB2BEFA}" destId="{A437876C-D67B-40C4-9BFE-468545160F3D}" srcOrd="1" destOrd="0" presId="urn:microsoft.com/office/officeart/2008/layout/HorizontalMultiLevelHierarchy"/>
    <dgm:cxn modelId="{2D1E062C-9B28-4A35-A905-75129E1BEADA}" srcId="{1A272CFE-B994-44D2-83CB-FB9700D87B6B}" destId="{7E361C90-37F9-4746-B4FD-114301B6402C}" srcOrd="4" destOrd="0" parTransId="{44D070FE-60EA-48E6-B650-607E7D16F786}" sibTransId="{726AD7C5-2BF8-4F6B-B690-EE51B93A6E82}"/>
    <dgm:cxn modelId="{64D33027-F98D-4CDC-B5B8-29850C09A6B0}" srcId="{7E361C90-37F9-4746-B4FD-114301B6402C}" destId="{3306603A-EE06-470C-A1C8-668E318C29FD}" srcOrd="5" destOrd="0" parTransId="{A5359BA7-4AD1-4D5B-8B15-CB662E2A84F2}" sibTransId="{E8DD6581-38FF-40A3-9ECA-B3B823BA6E7E}"/>
    <dgm:cxn modelId="{77A49D6B-C6A4-404D-B298-2EE6D1C6C569}" srcId="{7E361C90-37F9-4746-B4FD-114301B6402C}" destId="{0A5868AD-E254-4C80-9BF0-14AC68A986E4}" srcOrd="0" destOrd="0" parTransId="{481AAA55-329E-40CD-8B50-8CBA1C5739F1}" sibTransId="{6D9AD4FD-652D-45C5-909C-3D9A232D860C}"/>
    <dgm:cxn modelId="{73B88603-0562-424C-9629-3199E8309134}" type="presOf" srcId="{6ED25C9D-67C6-4E03-9B94-B03AB9ED3942}" destId="{A5574D3E-BD58-4058-A68F-64C8A0B28798}" srcOrd="0" destOrd="0" presId="urn:microsoft.com/office/officeart/2008/layout/HorizontalMultiLevelHierarchy"/>
    <dgm:cxn modelId="{2EB607C9-8E03-4A23-94B7-326E097CA294}" srcId="{7E361C90-37F9-4746-B4FD-114301B6402C}" destId="{C447D065-3BDD-426D-A313-BB7285CEDA7E}" srcOrd="2" destOrd="0" parTransId="{584C0B75-465B-494A-BBF7-7B2EBBB2BEFA}" sibTransId="{7124EAC1-349F-4FA9-AB28-50C8E384B453}"/>
    <dgm:cxn modelId="{D5E260F4-2876-4B9F-B138-5F032C611ECF}" type="presOf" srcId="{C01A38A6-4308-4094-B343-A7C6BD163847}" destId="{45FDEAD5-3761-455B-B3DD-857CC15A06E7}" srcOrd="0" destOrd="0" presId="urn:microsoft.com/office/officeart/2008/layout/HorizontalMultiLevelHierarchy"/>
    <dgm:cxn modelId="{819797B4-71E6-48C0-8152-84EC6FF79109}" type="presOf" srcId="{481AAA55-329E-40CD-8B50-8CBA1C5739F1}" destId="{A4E14ECF-9377-4F6F-8558-4BB443F85751}" srcOrd="1" destOrd="0" presId="urn:microsoft.com/office/officeart/2008/layout/HorizontalMultiLevelHierarchy"/>
    <dgm:cxn modelId="{1D1844FE-F3CD-4CB5-8E47-5FB39D6D348E}" type="presOf" srcId="{1A9AE334-67D1-4C9F-9051-9B1E701C2F49}" destId="{811E1368-ABCB-4B53-A6DE-D61421522A68}" srcOrd="1" destOrd="0" presId="urn:microsoft.com/office/officeart/2008/layout/HorizontalMultiLevelHierarchy"/>
    <dgm:cxn modelId="{340BF02F-50F6-4BAC-8FF1-79AA71DAE664}" srcId="{7E361C90-37F9-4746-B4FD-114301B6402C}" destId="{B0E1E997-A7A9-45D9-969F-84CEC514A544}" srcOrd="6" destOrd="0" parTransId="{DD046E47-269E-4254-8E14-6510F83CF57B}" sibTransId="{9078A13C-3A37-4C5C-82E5-D7B902756B25}"/>
    <dgm:cxn modelId="{D2F4CB22-7B3E-43C6-88A8-278387EF23F0}" srcId="{1A272CFE-B994-44D2-83CB-FB9700D87B6B}" destId="{A9061EAF-125E-403E-92C4-93E2C0AB789A}" srcOrd="2" destOrd="0" parTransId="{7FA1C2C5-26B4-42BD-B1D4-F6F4368CC621}" sibTransId="{40604472-6822-4523-A281-9FEA83157EBB}"/>
    <dgm:cxn modelId="{F0B34974-1411-4AC9-84B5-A0404A1CCAFA}" type="presOf" srcId="{DD046E47-269E-4254-8E14-6510F83CF57B}" destId="{962418F7-9850-48B7-9CE5-34FDA8EEA399}" srcOrd="1" destOrd="0" presId="urn:microsoft.com/office/officeart/2008/layout/HorizontalMultiLevelHierarchy"/>
    <dgm:cxn modelId="{722B0185-3973-4F62-96AE-5A2B1DF876A2}" type="presOf" srcId="{481AAA55-329E-40CD-8B50-8CBA1C5739F1}" destId="{46E994A0-322E-4EF1-9E89-FB3329E98CF5}" srcOrd="0" destOrd="0" presId="urn:microsoft.com/office/officeart/2008/layout/HorizontalMultiLevelHierarchy"/>
    <dgm:cxn modelId="{290A1EFE-1408-404D-905D-EE0A17ED7AA9}" type="presOf" srcId="{A5359BA7-4AD1-4D5B-8B15-CB662E2A84F2}" destId="{1EB56C2B-DB84-49A6-AA7C-14AC172A05F4}" srcOrd="0" destOrd="0" presId="urn:microsoft.com/office/officeart/2008/layout/HorizontalMultiLevelHierarchy"/>
    <dgm:cxn modelId="{70441CEE-D404-42C4-82D3-C8886D2D9B33}" type="presOf" srcId="{5D473675-D5C1-43FE-BE11-3B89F29F23C7}" destId="{2012C147-4D8F-4945-A03C-0EC06F49F9E1}" srcOrd="0" destOrd="0" presId="urn:microsoft.com/office/officeart/2008/layout/HorizontalMultiLevelHierarchy"/>
    <dgm:cxn modelId="{43B9CD50-98A5-4699-9C17-FA415D826EA0}" srcId="{1A272CFE-B994-44D2-83CB-FB9700D87B6B}" destId="{C0242C6B-7453-49C1-BC2B-176FC61F36D6}" srcOrd="0" destOrd="0" parTransId="{1A9AE334-67D1-4C9F-9051-9B1E701C2F49}" sibTransId="{39E54DCE-4FDC-4342-81D3-CE1E92828B93}"/>
    <dgm:cxn modelId="{7518778E-ADFD-4F69-8EFD-22548C5F8B75}" type="presOf" srcId="{E55D743C-8CEF-41E0-BDFF-B41349ACC4CD}" destId="{F43174B9-FF60-4BF2-886E-96CB368B8911}" srcOrd="0" destOrd="0" presId="urn:microsoft.com/office/officeart/2008/layout/HorizontalMultiLevelHierarchy"/>
    <dgm:cxn modelId="{36843DDE-6226-4FB1-B494-30F798665869}" type="presOf" srcId="{584C0B75-465B-494A-BBF7-7B2EBBB2BEFA}" destId="{1EB2CCE3-9F3C-4A76-8EDA-DD88670A057E}" srcOrd="0" destOrd="0" presId="urn:microsoft.com/office/officeart/2008/layout/HorizontalMultiLevelHierarchy"/>
    <dgm:cxn modelId="{950683CD-5512-4283-967E-D8CC44B47630}" type="presOf" srcId="{5A3CE282-9E4B-441E-B197-921FBDABC5E3}" destId="{85455F03-9859-4027-A2BB-C7DCB6E9CCC8}" srcOrd="0" destOrd="0" presId="urn:microsoft.com/office/officeart/2008/layout/HorizontalMultiLevelHierarchy"/>
    <dgm:cxn modelId="{447EE787-22A2-47A3-9A9F-A8C7260BCE01}" type="presOf" srcId="{09F6EEC8-1141-4CDB-B9D4-2EB547851FF0}" destId="{83E9EDA2-E6D0-42D3-9A10-88A1CC652CE9}" srcOrd="0" destOrd="0" presId="urn:microsoft.com/office/officeart/2008/layout/HorizontalMultiLevelHierarchy"/>
    <dgm:cxn modelId="{36EFAEEE-C53D-45D1-A49D-2F4B410D8A4E}" srcId="{7E361C90-37F9-4746-B4FD-114301B6402C}" destId="{5D5CF6E4-0DFA-40A6-B48E-FEE7BD0396D9}" srcOrd="3" destOrd="0" parTransId="{EE1528A7-ACC3-4E82-AE81-3AE512B4C9F9}" sibTransId="{AB3A2602-226C-48C5-8D67-8595477A3090}"/>
    <dgm:cxn modelId="{1DD99506-DDF0-4587-8616-69FAE0DD7015}" type="presOf" srcId="{0A5868AD-E254-4C80-9BF0-14AC68A986E4}" destId="{E60C83FE-CB60-4419-8A99-82D5B4046DA4}" srcOrd="0" destOrd="0" presId="urn:microsoft.com/office/officeart/2008/layout/HorizontalMultiLevelHierarchy"/>
    <dgm:cxn modelId="{6639D05F-5D48-4E42-857C-8F021D09909B}" srcId="{7E361C90-37F9-4746-B4FD-114301B6402C}" destId="{5A3CE282-9E4B-441E-B197-921FBDABC5E3}" srcOrd="1" destOrd="0" parTransId="{E55D743C-8CEF-41E0-BDFF-B41349ACC4CD}" sibTransId="{2E8CB1B5-53FA-44E5-9564-D5BACC7A80CC}"/>
    <dgm:cxn modelId="{4A6D90D1-B074-4144-8CC6-2F94050F6A5D}" type="presOf" srcId="{C447D065-3BDD-426D-A313-BB7285CEDA7E}" destId="{24997EC4-ED85-4BDA-968A-CB340DF1A0BD}" srcOrd="0" destOrd="0" presId="urn:microsoft.com/office/officeart/2008/layout/HorizontalMultiLevelHierarchy"/>
    <dgm:cxn modelId="{9C879428-1796-4BE7-8570-C47355482912}" srcId="{C01A38A6-4308-4094-B343-A7C6BD163847}" destId="{1A272CFE-B994-44D2-83CB-FB9700D87B6B}" srcOrd="0" destOrd="0" parTransId="{8A813B22-2837-43B2-99F7-1C73DCA82326}" sibTransId="{502F76E9-204A-47D2-860B-63028C55743B}"/>
    <dgm:cxn modelId="{24C3A719-D135-4AEE-9C3F-544CB3DF667E}" type="presOf" srcId="{A9061EAF-125E-403E-92C4-93E2C0AB789A}" destId="{A492C82D-38C9-40CB-925B-D67009A9D425}" srcOrd="0" destOrd="0" presId="urn:microsoft.com/office/officeart/2008/layout/HorizontalMultiLevelHierarchy"/>
    <dgm:cxn modelId="{F364C43A-8668-411C-8A24-20D9CC845B0A}" srcId="{1A272CFE-B994-44D2-83CB-FB9700D87B6B}" destId="{808132BE-C906-41E4-96F3-1117CC41B4BD}" srcOrd="1" destOrd="0" parTransId="{6ED25C9D-67C6-4E03-9B94-B03AB9ED3942}" sibTransId="{7CB92AF6-2387-486D-948A-1A8746DB09A5}"/>
    <dgm:cxn modelId="{4B2E4509-E3CD-4E31-A156-B2AF32E9FC59}" type="presOf" srcId="{808132BE-C906-41E4-96F3-1117CC41B4BD}" destId="{0315E227-F256-450D-A9BD-2C1AEF57538F}" srcOrd="0" destOrd="0" presId="urn:microsoft.com/office/officeart/2008/layout/HorizontalMultiLevelHierarchy"/>
    <dgm:cxn modelId="{269E924B-6803-4A58-BF0E-C14692350A44}" type="presOf" srcId="{DD046E47-269E-4254-8E14-6510F83CF57B}" destId="{A9BAD451-0D8D-4DD1-8F81-532B19528845}" srcOrd="0" destOrd="0" presId="urn:microsoft.com/office/officeart/2008/layout/HorizontalMultiLevelHierarchy"/>
    <dgm:cxn modelId="{5C2DDB14-E5DA-4D76-B6F2-365884012E40}" srcId="{1A272CFE-B994-44D2-83CB-FB9700D87B6B}" destId="{5D473675-D5C1-43FE-BE11-3B89F29F23C7}" srcOrd="3" destOrd="0" parTransId="{D1771E2F-BC88-4CDD-9DB0-00F1E15F3D9E}" sibTransId="{01742075-603B-4FD0-9190-1DA673637CF8}"/>
    <dgm:cxn modelId="{8FC700DB-C8A6-47C5-A788-3F593BC766D2}" type="presOf" srcId="{B0E1E997-A7A9-45D9-969F-84CEC514A544}" destId="{0F3F2B33-280E-49C2-BB22-6C7420B01FDB}" srcOrd="0" destOrd="0" presId="urn:microsoft.com/office/officeart/2008/layout/HorizontalMultiLevelHierarchy"/>
    <dgm:cxn modelId="{D903CE83-DBC3-44F1-8DFC-432BCAF2B70C}" type="presParOf" srcId="{45FDEAD5-3761-455B-B3DD-857CC15A06E7}" destId="{836A1C3B-CE6E-4AE3-BEB5-26FE1AD59680}" srcOrd="0" destOrd="0" presId="urn:microsoft.com/office/officeart/2008/layout/HorizontalMultiLevelHierarchy"/>
    <dgm:cxn modelId="{B277A75E-6F67-4C54-900F-41E6029E4C60}" type="presParOf" srcId="{836A1C3B-CE6E-4AE3-BEB5-26FE1AD59680}" destId="{D3FEFE4B-2116-4ABB-A858-1A6478E80203}" srcOrd="0" destOrd="0" presId="urn:microsoft.com/office/officeart/2008/layout/HorizontalMultiLevelHierarchy"/>
    <dgm:cxn modelId="{494730D4-997A-48BD-B187-79A02A7FE482}" type="presParOf" srcId="{836A1C3B-CE6E-4AE3-BEB5-26FE1AD59680}" destId="{273FBABC-EBFF-431F-8363-0F22B78A7958}" srcOrd="1" destOrd="0" presId="urn:microsoft.com/office/officeart/2008/layout/HorizontalMultiLevelHierarchy"/>
    <dgm:cxn modelId="{59812017-C13F-4FA7-92C7-1523F01F8226}" type="presParOf" srcId="{273FBABC-EBFF-431F-8363-0F22B78A7958}" destId="{19FA3ADF-AD7F-4118-8291-710F3F487C1B}" srcOrd="0" destOrd="0" presId="urn:microsoft.com/office/officeart/2008/layout/HorizontalMultiLevelHierarchy"/>
    <dgm:cxn modelId="{0D1EA5BC-1272-4729-82FD-0049258BDD63}" type="presParOf" srcId="{19FA3ADF-AD7F-4118-8291-710F3F487C1B}" destId="{811E1368-ABCB-4B53-A6DE-D61421522A68}" srcOrd="0" destOrd="0" presId="urn:microsoft.com/office/officeart/2008/layout/HorizontalMultiLevelHierarchy"/>
    <dgm:cxn modelId="{4FD483CF-632C-4C80-AEDB-2E762F9E61A9}" type="presParOf" srcId="{273FBABC-EBFF-431F-8363-0F22B78A7958}" destId="{AB7FB13D-D51D-4020-8163-249997C23462}" srcOrd="1" destOrd="0" presId="urn:microsoft.com/office/officeart/2008/layout/HorizontalMultiLevelHierarchy"/>
    <dgm:cxn modelId="{64AA4A5F-4058-4C21-AE75-A866ACCE0F63}" type="presParOf" srcId="{AB7FB13D-D51D-4020-8163-249997C23462}" destId="{4BA4F8C8-DE27-45B1-9492-3EF26225B2EA}" srcOrd="0" destOrd="0" presId="urn:microsoft.com/office/officeart/2008/layout/HorizontalMultiLevelHierarchy"/>
    <dgm:cxn modelId="{8D807B9E-A904-4A9F-BDCA-5DA5CEFD553E}" type="presParOf" srcId="{AB7FB13D-D51D-4020-8163-249997C23462}" destId="{BA05337F-EFE4-4B2E-B875-68B76F0A3800}" srcOrd="1" destOrd="0" presId="urn:microsoft.com/office/officeart/2008/layout/HorizontalMultiLevelHierarchy"/>
    <dgm:cxn modelId="{AF6EEF44-EDF5-420A-9B35-E40AABEE3E57}" type="presParOf" srcId="{273FBABC-EBFF-431F-8363-0F22B78A7958}" destId="{A5574D3E-BD58-4058-A68F-64C8A0B28798}" srcOrd="2" destOrd="0" presId="urn:microsoft.com/office/officeart/2008/layout/HorizontalMultiLevelHierarchy"/>
    <dgm:cxn modelId="{3C8EB969-83CE-4185-9270-F07469A61806}" type="presParOf" srcId="{A5574D3E-BD58-4058-A68F-64C8A0B28798}" destId="{D22D9F6C-5DF5-4BDF-8CCD-E21B0E3C0CAE}" srcOrd="0" destOrd="0" presId="urn:microsoft.com/office/officeart/2008/layout/HorizontalMultiLevelHierarchy"/>
    <dgm:cxn modelId="{083EAED5-95B2-40BC-B061-181ACF905EDE}" type="presParOf" srcId="{273FBABC-EBFF-431F-8363-0F22B78A7958}" destId="{A33B4429-06BF-4EE2-BFC7-B53D0F152DB9}" srcOrd="3" destOrd="0" presId="urn:microsoft.com/office/officeart/2008/layout/HorizontalMultiLevelHierarchy"/>
    <dgm:cxn modelId="{331F054B-1A14-4023-B584-FFF67902D81A}" type="presParOf" srcId="{A33B4429-06BF-4EE2-BFC7-B53D0F152DB9}" destId="{0315E227-F256-450D-A9BD-2C1AEF57538F}" srcOrd="0" destOrd="0" presId="urn:microsoft.com/office/officeart/2008/layout/HorizontalMultiLevelHierarchy"/>
    <dgm:cxn modelId="{86EF294F-2631-449C-B915-88ACEAB1C095}" type="presParOf" srcId="{A33B4429-06BF-4EE2-BFC7-B53D0F152DB9}" destId="{B2ADAE82-0247-47AA-BEAA-962064BC7AD1}" srcOrd="1" destOrd="0" presId="urn:microsoft.com/office/officeart/2008/layout/HorizontalMultiLevelHierarchy"/>
    <dgm:cxn modelId="{2B77AA53-AF6F-4A52-8320-C738CB9FCF7B}" type="presParOf" srcId="{273FBABC-EBFF-431F-8363-0F22B78A7958}" destId="{FC6702A0-0E38-4E91-8A33-41CFB494FF62}" srcOrd="4" destOrd="0" presId="urn:microsoft.com/office/officeart/2008/layout/HorizontalMultiLevelHierarchy"/>
    <dgm:cxn modelId="{EB13D923-97C8-4AFE-B2D0-A23DEF2E4EE1}" type="presParOf" srcId="{FC6702A0-0E38-4E91-8A33-41CFB494FF62}" destId="{FA5C9766-CBEF-4912-9184-9B358FF343F9}" srcOrd="0" destOrd="0" presId="urn:microsoft.com/office/officeart/2008/layout/HorizontalMultiLevelHierarchy"/>
    <dgm:cxn modelId="{110FB87C-FEB6-4750-B5F4-1F759010A3E5}" type="presParOf" srcId="{273FBABC-EBFF-431F-8363-0F22B78A7958}" destId="{52913182-D7CA-4806-868D-47AABFB462B3}" srcOrd="5" destOrd="0" presId="urn:microsoft.com/office/officeart/2008/layout/HorizontalMultiLevelHierarchy"/>
    <dgm:cxn modelId="{34DB7FB4-AF66-4F82-BF64-E07A1C6413E1}" type="presParOf" srcId="{52913182-D7CA-4806-868D-47AABFB462B3}" destId="{A492C82D-38C9-40CB-925B-D67009A9D425}" srcOrd="0" destOrd="0" presId="urn:microsoft.com/office/officeart/2008/layout/HorizontalMultiLevelHierarchy"/>
    <dgm:cxn modelId="{658A28FD-DD67-4281-BC5E-729CF759A487}" type="presParOf" srcId="{52913182-D7CA-4806-868D-47AABFB462B3}" destId="{156A053B-3898-402A-8BBA-35F30D605138}" srcOrd="1" destOrd="0" presId="urn:microsoft.com/office/officeart/2008/layout/HorizontalMultiLevelHierarchy"/>
    <dgm:cxn modelId="{78110BF9-F394-4CD8-AFD9-AEEA29E8B8C6}" type="presParOf" srcId="{273FBABC-EBFF-431F-8363-0F22B78A7958}" destId="{BCEF7007-29B2-486D-97BA-B4A58BE714E3}" srcOrd="6" destOrd="0" presId="urn:microsoft.com/office/officeart/2008/layout/HorizontalMultiLevelHierarchy"/>
    <dgm:cxn modelId="{B5FB7E21-302F-41F4-BAE8-2D9748B948F8}" type="presParOf" srcId="{BCEF7007-29B2-486D-97BA-B4A58BE714E3}" destId="{FB3D49CC-B856-45C7-9E0F-32A546A91A66}" srcOrd="0" destOrd="0" presId="urn:microsoft.com/office/officeart/2008/layout/HorizontalMultiLevelHierarchy"/>
    <dgm:cxn modelId="{BBBD28FF-24E8-4E17-ADB0-84BF25D61D60}" type="presParOf" srcId="{273FBABC-EBFF-431F-8363-0F22B78A7958}" destId="{AD05D93E-BDCC-4BA2-8A5A-A3C43559993B}" srcOrd="7" destOrd="0" presId="urn:microsoft.com/office/officeart/2008/layout/HorizontalMultiLevelHierarchy"/>
    <dgm:cxn modelId="{36CC17F5-3807-4072-BC25-27A0AB27D2BB}" type="presParOf" srcId="{AD05D93E-BDCC-4BA2-8A5A-A3C43559993B}" destId="{2012C147-4D8F-4945-A03C-0EC06F49F9E1}" srcOrd="0" destOrd="0" presId="urn:microsoft.com/office/officeart/2008/layout/HorizontalMultiLevelHierarchy"/>
    <dgm:cxn modelId="{32068E42-5BEA-4BE9-8AF3-511666E46B4B}" type="presParOf" srcId="{AD05D93E-BDCC-4BA2-8A5A-A3C43559993B}" destId="{1705BAE2-782F-472D-81E2-94B486EA481C}" srcOrd="1" destOrd="0" presId="urn:microsoft.com/office/officeart/2008/layout/HorizontalMultiLevelHierarchy"/>
    <dgm:cxn modelId="{E87A7F98-A6A8-430C-85E5-4CE08A23839A}" type="presParOf" srcId="{273FBABC-EBFF-431F-8363-0F22B78A7958}" destId="{ECD9B8F6-EBD6-4526-8DE4-7DAFA4E11707}" srcOrd="8" destOrd="0" presId="urn:microsoft.com/office/officeart/2008/layout/HorizontalMultiLevelHierarchy"/>
    <dgm:cxn modelId="{0DD96F1E-3250-4BC3-B13D-144C1195331B}" type="presParOf" srcId="{ECD9B8F6-EBD6-4526-8DE4-7DAFA4E11707}" destId="{2EA2E853-2D35-41BA-A16F-1F969A0F9DB3}" srcOrd="0" destOrd="0" presId="urn:microsoft.com/office/officeart/2008/layout/HorizontalMultiLevelHierarchy"/>
    <dgm:cxn modelId="{E013E57C-A543-4C02-A846-011AED40A039}" type="presParOf" srcId="{273FBABC-EBFF-431F-8363-0F22B78A7958}" destId="{0D84E9DD-D069-44F4-AE4B-D2F612222DC7}" srcOrd="9" destOrd="0" presId="urn:microsoft.com/office/officeart/2008/layout/HorizontalMultiLevelHierarchy"/>
    <dgm:cxn modelId="{703C6026-5F76-42A4-BCF0-344A70699535}" type="presParOf" srcId="{0D84E9DD-D069-44F4-AE4B-D2F612222DC7}" destId="{5D5CEAF5-0CE0-4858-A45D-DC9E8C4F1E71}" srcOrd="0" destOrd="0" presId="urn:microsoft.com/office/officeart/2008/layout/HorizontalMultiLevelHierarchy"/>
    <dgm:cxn modelId="{51517647-A2BB-4844-B7D0-AECA2DFD8B7D}" type="presParOf" srcId="{0D84E9DD-D069-44F4-AE4B-D2F612222DC7}" destId="{20E3342E-D13E-486F-BF39-BBB941019B14}" srcOrd="1" destOrd="0" presId="urn:microsoft.com/office/officeart/2008/layout/HorizontalMultiLevelHierarchy"/>
    <dgm:cxn modelId="{9F6B4BB6-D2B2-4F31-9071-C7CB24E81D0B}" type="presParOf" srcId="{20E3342E-D13E-486F-BF39-BBB941019B14}" destId="{46E994A0-322E-4EF1-9E89-FB3329E98CF5}" srcOrd="0" destOrd="0" presId="urn:microsoft.com/office/officeart/2008/layout/HorizontalMultiLevelHierarchy"/>
    <dgm:cxn modelId="{C24920C9-AD0B-45F5-BC30-A76D871B9793}" type="presParOf" srcId="{46E994A0-322E-4EF1-9E89-FB3329E98CF5}" destId="{A4E14ECF-9377-4F6F-8558-4BB443F85751}" srcOrd="0" destOrd="0" presId="urn:microsoft.com/office/officeart/2008/layout/HorizontalMultiLevelHierarchy"/>
    <dgm:cxn modelId="{8D0BE3AA-F658-4F8E-81FD-76106CF520EA}" type="presParOf" srcId="{20E3342E-D13E-486F-BF39-BBB941019B14}" destId="{FA191F92-8F28-43F4-A07E-BD81CBF9B7E0}" srcOrd="1" destOrd="0" presId="urn:microsoft.com/office/officeart/2008/layout/HorizontalMultiLevelHierarchy"/>
    <dgm:cxn modelId="{AD916A35-A389-48F3-86EB-436C3177C2B0}" type="presParOf" srcId="{FA191F92-8F28-43F4-A07E-BD81CBF9B7E0}" destId="{E60C83FE-CB60-4419-8A99-82D5B4046DA4}" srcOrd="0" destOrd="0" presId="urn:microsoft.com/office/officeart/2008/layout/HorizontalMultiLevelHierarchy"/>
    <dgm:cxn modelId="{4739D168-946D-4464-82B4-49D82019922E}" type="presParOf" srcId="{FA191F92-8F28-43F4-A07E-BD81CBF9B7E0}" destId="{290DA504-8B1B-4465-8ECA-6BA177B167E2}" srcOrd="1" destOrd="0" presId="urn:microsoft.com/office/officeart/2008/layout/HorizontalMultiLevelHierarchy"/>
    <dgm:cxn modelId="{513A7849-7F2F-473B-8BB5-80B17CE6CB82}" type="presParOf" srcId="{20E3342E-D13E-486F-BF39-BBB941019B14}" destId="{F43174B9-FF60-4BF2-886E-96CB368B8911}" srcOrd="2" destOrd="0" presId="urn:microsoft.com/office/officeart/2008/layout/HorizontalMultiLevelHierarchy"/>
    <dgm:cxn modelId="{DF96D3BA-6F69-4C3E-B52C-22077AFDA2C4}" type="presParOf" srcId="{F43174B9-FF60-4BF2-886E-96CB368B8911}" destId="{BC5A6496-56F7-4705-8749-4A859AE0A2BC}" srcOrd="0" destOrd="0" presId="urn:microsoft.com/office/officeart/2008/layout/HorizontalMultiLevelHierarchy"/>
    <dgm:cxn modelId="{CA31FF4B-01F9-4FB6-8955-F3D80E550E06}" type="presParOf" srcId="{20E3342E-D13E-486F-BF39-BBB941019B14}" destId="{8E65EC8D-917E-4F5A-B033-D7795B590CFB}" srcOrd="3" destOrd="0" presId="urn:microsoft.com/office/officeart/2008/layout/HorizontalMultiLevelHierarchy"/>
    <dgm:cxn modelId="{03037CB8-51E6-4B8D-ADA6-D3B240B18299}" type="presParOf" srcId="{8E65EC8D-917E-4F5A-B033-D7795B590CFB}" destId="{85455F03-9859-4027-A2BB-C7DCB6E9CCC8}" srcOrd="0" destOrd="0" presId="urn:microsoft.com/office/officeart/2008/layout/HorizontalMultiLevelHierarchy"/>
    <dgm:cxn modelId="{60A6B3E6-62AD-49E9-A2BC-77AA78C9BFFA}" type="presParOf" srcId="{8E65EC8D-917E-4F5A-B033-D7795B590CFB}" destId="{BF039456-947D-4DC1-A6AE-40423ABC621B}" srcOrd="1" destOrd="0" presId="urn:microsoft.com/office/officeart/2008/layout/HorizontalMultiLevelHierarchy"/>
    <dgm:cxn modelId="{8C1DF60D-98D5-4C25-BB51-0627F4F38BDC}" type="presParOf" srcId="{20E3342E-D13E-486F-BF39-BBB941019B14}" destId="{1EB2CCE3-9F3C-4A76-8EDA-DD88670A057E}" srcOrd="4" destOrd="0" presId="urn:microsoft.com/office/officeart/2008/layout/HorizontalMultiLevelHierarchy"/>
    <dgm:cxn modelId="{E80494E7-1F9A-426F-A690-5371E7B5C2FF}" type="presParOf" srcId="{1EB2CCE3-9F3C-4A76-8EDA-DD88670A057E}" destId="{A437876C-D67B-40C4-9BFE-468545160F3D}" srcOrd="0" destOrd="0" presId="urn:microsoft.com/office/officeart/2008/layout/HorizontalMultiLevelHierarchy"/>
    <dgm:cxn modelId="{4C906619-D6C9-45DA-B7C9-9016A12C439D}" type="presParOf" srcId="{20E3342E-D13E-486F-BF39-BBB941019B14}" destId="{9DDDD057-A057-4404-B5BA-31C89739FA6D}" srcOrd="5" destOrd="0" presId="urn:microsoft.com/office/officeart/2008/layout/HorizontalMultiLevelHierarchy"/>
    <dgm:cxn modelId="{F296DFDB-2254-48DF-9E17-9426FC2345BC}" type="presParOf" srcId="{9DDDD057-A057-4404-B5BA-31C89739FA6D}" destId="{24997EC4-ED85-4BDA-968A-CB340DF1A0BD}" srcOrd="0" destOrd="0" presId="urn:microsoft.com/office/officeart/2008/layout/HorizontalMultiLevelHierarchy"/>
    <dgm:cxn modelId="{B7BE88BD-24FE-4224-A197-27FEB6EE3003}" type="presParOf" srcId="{9DDDD057-A057-4404-B5BA-31C89739FA6D}" destId="{48D6DA5C-1E73-4498-8D5D-2A3F52D66526}" srcOrd="1" destOrd="0" presId="urn:microsoft.com/office/officeart/2008/layout/HorizontalMultiLevelHierarchy"/>
    <dgm:cxn modelId="{0F9046F3-C89E-4C04-8A5F-6B92CBC622F3}" type="presParOf" srcId="{20E3342E-D13E-486F-BF39-BBB941019B14}" destId="{411FEF74-7D18-4088-8D08-8CD1AC52CAC5}" srcOrd="6" destOrd="0" presId="urn:microsoft.com/office/officeart/2008/layout/HorizontalMultiLevelHierarchy"/>
    <dgm:cxn modelId="{7C6903BB-2BCB-4B8B-A157-07384883BC5E}" type="presParOf" srcId="{411FEF74-7D18-4088-8D08-8CD1AC52CAC5}" destId="{C24A9282-2F45-4BFE-904C-F26E0B708063}" srcOrd="0" destOrd="0" presId="urn:microsoft.com/office/officeart/2008/layout/HorizontalMultiLevelHierarchy"/>
    <dgm:cxn modelId="{25608B57-F522-49C0-8CE5-097D70916819}" type="presParOf" srcId="{20E3342E-D13E-486F-BF39-BBB941019B14}" destId="{949D9C43-71F4-4B03-B314-9C44EA3B3187}" srcOrd="7" destOrd="0" presId="urn:microsoft.com/office/officeart/2008/layout/HorizontalMultiLevelHierarchy"/>
    <dgm:cxn modelId="{3E78704E-AA8C-47F1-AD3A-C6AB5CFCBB2B}" type="presParOf" srcId="{949D9C43-71F4-4B03-B314-9C44EA3B3187}" destId="{D59666C0-A2F8-4DAF-BFD8-3E8D74266BB7}" srcOrd="0" destOrd="0" presId="urn:microsoft.com/office/officeart/2008/layout/HorizontalMultiLevelHierarchy"/>
    <dgm:cxn modelId="{FD095F22-6795-4063-99CF-522096E4326D}" type="presParOf" srcId="{949D9C43-71F4-4B03-B314-9C44EA3B3187}" destId="{6F27641E-1091-4AF6-9D3C-820A5226C5BE}" srcOrd="1" destOrd="0" presId="urn:microsoft.com/office/officeart/2008/layout/HorizontalMultiLevelHierarchy"/>
    <dgm:cxn modelId="{68DE9253-61E2-4E16-B6EF-C0624E91CB83}" type="presParOf" srcId="{20E3342E-D13E-486F-BF39-BBB941019B14}" destId="{83E9EDA2-E6D0-42D3-9A10-88A1CC652CE9}" srcOrd="8" destOrd="0" presId="urn:microsoft.com/office/officeart/2008/layout/HorizontalMultiLevelHierarchy"/>
    <dgm:cxn modelId="{8579816C-F772-4A6A-BE52-7C9FA34CD2B0}" type="presParOf" srcId="{83E9EDA2-E6D0-42D3-9A10-88A1CC652CE9}" destId="{A2A8708E-63AA-4267-AFEC-D5D4F8E7C03F}" srcOrd="0" destOrd="0" presId="urn:microsoft.com/office/officeart/2008/layout/HorizontalMultiLevelHierarchy"/>
    <dgm:cxn modelId="{8FF5B2C6-F3DE-44A1-862A-534530FEBF45}" type="presParOf" srcId="{20E3342E-D13E-486F-BF39-BBB941019B14}" destId="{4DB7FBF8-70E1-4F27-AABC-03CAFFD15D24}" srcOrd="9" destOrd="0" presId="urn:microsoft.com/office/officeart/2008/layout/HorizontalMultiLevelHierarchy"/>
    <dgm:cxn modelId="{AA9CC0FC-217C-4CD6-B10F-44C57864A693}" type="presParOf" srcId="{4DB7FBF8-70E1-4F27-AABC-03CAFFD15D24}" destId="{5EF6354A-4806-4A4D-99F3-C988BA98F8D4}" srcOrd="0" destOrd="0" presId="urn:microsoft.com/office/officeart/2008/layout/HorizontalMultiLevelHierarchy"/>
    <dgm:cxn modelId="{90BCD07B-E9F6-402A-A2B8-2EAC3E812E58}" type="presParOf" srcId="{4DB7FBF8-70E1-4F27-AABC-03CAFFD15D24}" destId="{9D23180D-F28D-48CC-A795-CE9E883B71C2}" srcOrd="1" destOrd="0" presId="urn:microsoft.com/office/officeart/2008/layout/HorizontalMultiLevelHierarchy"/>
    <dgm:cxn modelId="{BEBBFDD4-558B-4174-8758-E977074F6824}" type="presParOf" srcId="{20E3342E-D13E-486F-BF39-BBB941019B14}" destId="{1EB56C2B-DB84-49A6-AA7C-14AC172A05F4}" srcOrd="10" destOrd="0" presId="urn:microsoft.com/office/officeart/2008/layout/HorizontalMultiLevelHierarchy"/>
    <dgm:cxn modelId="{8786D049-2C3B-40B5-9209-598A72ED4E76}" type="presParOf" srcId="{1EB56C2B-DB84-49A6-AA7C-14AC172A05F4}" destId="{647141CE-87AE-49EA-AEFF-7A5308F37A55}" srcOrd="0" destOrd="0" presId="urn:microsoft.com/office/officeart/2008/layout/HorizontalMultiLevelHierarchy"/>
    <dgm:cxn modelId="{E521890D-3D90-46FF-93A5-A10239324145}" type="presParOf" srcId="{20E3342E-D13E-486F-BF39-BBB941019B14}" destId="{4AFDAF0E-9370-47A0-A4FD-71684B1BACFA}" srcOrd="11" destOrd="0" presId="urn:microsoft.com/office/officeart/2008/layout/HorizontalMultiLevelHierarchy"/>
    <dgm:cxn modelId="{6184B45E-7C91-45AD-9668-9234E28C759B}" type="presParOf" srcId="{4AFDAF0E-9370-47A0-A4FD-71684B1BACFA}" destId="{D9D39623-95F7-4C5C-8742-A293DA813C18}" srcOrd="0" destOrd="0" presId="urn:microsoft.com/office/officeart/2008/layout/HorizontalMultiLevelHierarchy"/>
    <dgm:cxn modelId="{132E9DAF-FC0E-4AF9-83E2-C11E87899F51}" type="presParOf" srcId="{4AFDAF0E-9370-47A0-A4FD-71684B1BACFA}" destId="{A53C7E46-A6F2-42FA-8206-46073CC245EF}" srcOrd="1" destOrd="0" presId="urn:microsoft.com/office/officeart/2008/layout/HorizontalMultiLevelHierarchy"/>
    <dgm:cxn modelId="{38426DAF-5077-425A-A312-88A2DE990844}" type="presParOf" srcId="{20E3342E-D13E-486F-BF39-BBB941019B14}" destId="{A9BAD451-0D8D-4DD1-8F81-532B19528845}" srcOrd="12" destOrd="0" presId="urn:microsoft.com/office/officeart/2008/layout/HorizontalMultiLevelHierarchy"/>
    <dgm:cxn modelId="{50160A03-07B7-44C1-959E-2EE5ED0EF7C6}" type="presParOf" srcId="{A9BAD451-0D8D-4DD1-8F81-532B19528845}" destId="{962418F7-9850-48B7-9CE5-34FDA8EEA399}" srcOrd="0" destOrd="0" presId="urn:microsoft.com/office/officeart/2008/layout/HorizontalMultiLevelHierarchy"/>
    <dgm:cxn modelId="{B19398AF-556B-4E90-B6F1-6282ABFBDACA}" type="presParOf" srcId="{20E3342E-D13E-486F-BF39-BBB941019B14}" destId="{0CD14E25-6F91-4F49-B717-40C2CA5A2EFA}" srcOrd="13" destOrd="0" presId="urn:microsoft.com/office/officeart/2008/layout/HorizontalMultiLevelHierarchy"/>
    <dgm:cxn modelId="{EA4704DA-F053-456F-842C-AE72A5443270}" type="presParOf" srcId="{0CD14E25-6F91-4F49-B717-40C2CA5A2EFA}" destId="{0F3F2B33-280E-49C2-BB22-6C7420B01FDB}" srcOrd="0" destOrd="0" presId="urn:microsoft.com/office/officeart/2008/layout/HorizontalMultiLevelHierarchy"/>
    <dgm:cxn modelId="{BA0A8757-C108-45DA-9ADF-49E0DCDEA4E4}" type="presParOf" srcId="{0CD14E25-6F91-4F49-B717-40C2CA5A2EFA}" destId="{4D173441-41B4-4BD9-AA86-8FC1F930F55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A9A2A5-1CB3-4D38-AA64-66294E7C8FD7}" type="doc">
      <dgm:prSet loTypeId="urn:microsoft.com/office/officeart/2005/8/layout/process4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6F21493-21F8-4BEB-A86F-0B12B7E5CF6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200" b="1" dirty="0"/>
            <a:t>Утверждены постановлением администрации Ветлужского муниципального района от </a:t>
          </a:r>
          <a:r>
            <a:rPr lang="ru-RU" sz="1200" dirty="0"/>
            <a:t>28 октября 2025 года № 706 «</a:t>
          </a:r>
          <a:r>
            <a:rPr lang="ru-RU" sz="1200" b="1" dirty="0"/>
            <a:t>Об утверждении Основных направлений бюджетной и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b="1" dirty="0"/>
            <a:t>налоговой политики в Ветлужском муниципальном округе на </a:t>
          </a:r>
          <a:r>
            <a:rPr lang="ru-RU" sz="1200" dirty="0"/>
            <a:t>2026 год и на плановый период 2027 и 2028 годов</a:t>
          </a:r>
          <a:r>
            <a:rPr lang="ru-RU" sz="1200" b="1" dirty="0"/>
            <a:t>»</a:t>
          </a:r>
          <a:endParaRPr lang="ru-RU" sz="1200" b="1" cap="none" spc="0" dirty="0">
            <a:ln/>
            <a:effectLst/>
          </a:endParaRPr>
        </a:p>
      </dgm:t>
    </dgm:pt>
    <dgm:pt modelId="{5001847F-2705-4DE4-A5A5-5497D56F07E8}" type="parTrans" cxnId="{387C75C1-512B-47BE-BFF9-F37772BB106D}">
      <dgm:prSet/>
      <dgm:spPr/>
      <dgm:t>
        <a:bodyPr/>
        <a:lstStyle/>
        <a:p>
          <a:endParaRPr lang="ru-RU"/>
        </a:p>
      </dgm:t>
    </dgm:pt>
    <dgm:pt modelId="{83C8F59E-AED8-4F77-A893-AF5EE94D98E9}" type="sibTrans" cxnId="{387C75C1-512B-47BE-BFF9-F37772BB106D}">
      <dgm:prSet/>
      <dgm:spPr/>
      <dgm:t>
        <a:bodyPr/>
        <a:lstStyle/>
        <a:p>
          <a:endParaRPr lang="ru-RU"/>
        </a:p>
      </dgm:t>
    </dgm:pt>
    <dgm:pt modelId="{D2E7D2BF-6FA0-4739-A142-1231745CFC2D}">
      <dgm:prSet phldrT="[Текст]" custT="1"/>
      <dgm:spPr/>
      <dgm:t>
        <a:bodyPr/>
        <a:lstStyle/>
        <a:p>
          <a:r>
            <a:rPr lang="ru-RU" sz="1800" b="1" cap="none" spc="0" dirty="0">
              <a:ln w="10541" cmpd="sng">
                <a:prstDash val="solid"/>
              </a:ln>
              <a:effectLst/>
              <a:latin typeface="Times New Roman" pitchFamily="18" charset="0"/>
              <a:cs typeface="Times New Roman" pitchFamily="18" charset="0"/>
            </a:rPr>
            <a:t>Бюджетная и налоговая  политика в 2026-2028 годах, как и в предыдущие год, будет направлена на:</a:t>
          </a:r>
        </a:p>
      </dgm:t>
    </dgm:pt>
    <dgm:pt modelId="{4682A5FD-B659-46F3-A421-34FC3A54129F}" type="parTrans" cxnId="{1B8535AD-D09F-4920-B03E-7068829CE8BB}">
      <dgm:prSet/>
      <dgm:spPr/>
      <dgm:t>
        <a:bodyPr/>
        <a:lstStyle/>
        <a:p>
          <a:endParaRPr lang="ru-RU"/>
        </a:p>
      </dgm:t>
    </dgm:pt>
    <dgm:pt modelId="{EE3D3AF2-B30B-4AB6-BDB9-017EF752B24F}" type="sibTrans" cxnId="{1B8535AD-D09F-4920-B03E-7068829CE8BB}">
      <dgm:prSet/>
      <dgm:spPr/>
      <dgm:t>
        <a:bodyPr/>
        <a:lstStyle/>
        <a:p>
          <a:endParaRPr lang="ru-RU"/>
        </a:p>
      </dgm:t>
    </dgm:pt>
    <dgm:pt modelId="{23ACA57F-FE06-4A9C-B4E4-61F7CAB29C79}" type="pres">
      <dgm:prSet presAssocID="{65A9A2A5-1CB3-4D38-AA64-66294E7C8F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4BFFFA-8A3E-4067-9451-85A3F18522F3}" type="pres">
      <dgm:prSet presAssocID="{D2E7D2BF-6FA0-4739-A142-1231745CFC2D}" presName="boxAndChildren" presStyleCnt="0"/>
      <dgm:spPr/>
    </dgm:pt>
    <dgm:pt modelId="{2BE8A4AD-A56B-45B8-91F5-0B55AAB7A2E2}" type="pres">
      <dgm:prSet presAssocID="{D2E7D2BF-6FA0-4739-A142-1231745CFC2D}" presName="parentTextBox" presStyleLbl="node1" presStyleIdx="0" presStyleCnt="2" custLinFactNeighborX="2041" custLinFactNeighborY="-1421"/>
      <dgm:spPr/>
      <dgm:t>
        <a:bodyPr/>
        <a:lstStyle/>
        <a:p>
          <a:endParaRPr lang="ru-RU"/>
        </a:p>
      </dgm:t>
    </dgm:pt>
    <dgm:pt modelId="{C894A2A1-DFFE-4F00-9EAB-22F357448159}" type="pres">
      <dgm:prSet presAssocID="{83C8F59E-AED8-4F77-A893-AF5EE94D98E9}" presName="sp" presStyleCnt="0"/>
      <dgm:spPr/>
    </dgm:pt>
    <dgm:pt modelId="{AE408D6B-F8AE-4B31-83D1-30502DD4E5DE}" type="pres">
      <dgm:prSet presAssocID="{26F21493-21F8-4BEB-A86F-0B12B7E5CF68}" presName="arrowAndChildren" presStyleCnt="0"/>
      <dgm:spPr/>
    </dgm:pt>
    <dgm:pt modelId="{8B621F81-D49B-47F0-8318-4549DE09A6E7}" type="pres">
      <dgm:prSet presAssocID="{26F21493-21F8-4BEB-A86F-0B12B7E5CF68}" presName="parentTextArrow" presStyleLbl="node1" presStyleIdx="1" presStyleCnt="2" custLinFactNeighborX="2041" custLinFactNeighborY="394"/>
      <dgm:spPr/>
      <dgm:t>
        <a:bodyPr/>
        <a:lstStyle/>
        <a:p>
          <a:endParaRPr lang="ru-RU"/>
        </a:p>
      </dgm:t>
    </dgm:pt>
  </dgm:ptLst>
  <dgm:cxnLst>
    <dgm:cxn modelId="{F617083E-AA59-4D4E-BC9A-FF25F94A92DA}" type="presOf" srcId="{65A9A2A5-1CB3-4D38-AA64-66294E7C8FD7}" destId="{23ACA57F-FE06-4A9C-B4E4-61F7CAB29C79}" srcOrd="0" destOrd="0" presId="urn:microsoft.com/office/officeart/2005/8/layout/process4"/>
    <dgm:cxn modelId="{8559BE3A-F350-412E-A77A-139234529EEB}" type="presOf" srcId="{26F21493-21F8-4BEB-A86F-0B12B7E5CF68}" destId="{8B621F81-D49B-47F0-8318-4549DE09A6E7}" srcOrd="0" destOrd="0" presId="urn:microsoft.com/office/officeart/2005/8/layout/process4"/>
    <dgm:cxn modelId="{9FA20898-E84F-4021-940F-92A26B84CCB7}" type="presOf" srcId="{D2E7D2BF-6FA0-4739-A142-1231745CFC2D}" destId="{2BE8A4AD-A56B-45B8-91F5-0B55AAB7A2E2}" srcOrd="0" destOrd="0" presId="urn:microsoft.com/office/officeart/2005/8/layout/process4"/>
    <dgm:cxn modelId="{1B8535AD-D09F-4920-B03E-7068829CE8BB}" srcId="{65A9A2A5-1CB3-4D38-AA64-66294E7C8FD7}" destId="{D2E7D2BF-6FA0-4739-A142-1231745CFC2D}" srcOrd="1" destOrd="0" parTransId="{4682A5FD-B659-46F3-A421-34FC3A54129F}" sibTransId="{EE3D3AF2-B30B-4AB6-BDB9-017EF752B24F}"/>
    <dgm:cxn modelId="{387C75C1-512B-47BE-BFF9-F37772BB106D}" srcId="{65A9A2A5-1CB3-4D38-AA64-66294E7C8FD7}" destId="{26F21493-21F8-4BEB-A86F-0B12B7E5CF68}" srcOrd="0" destOrd="0" parTransId="{5001847F-2705-4DE4-A5A5-5497D56F07E8}" sibTransId="{83C8F59E-AED8-4F77-A893-AF5EE94D98E9}"/>
    <dgm:cxn modelId="{A9C6B57E-D9B4-48A3-84A5-E5969DAE8F80}" type="presParOf" srcId="{23ACA57F-FE06-4A9C-B4E4-61F7CAB29C79}" destId="{6C4BFFFA-8A3E-4067-9451-85A3F18522F3}" srcOrd="0" destOrd="0" presId="urn:microsoft.com/office/officeart/2005/8/layout/process4"/>
    <dgm:cxn modelId="{C2C7A3CA-97C6-4B3C-A5A0-54AF915A3A78}" type="presParOf" srcId="{6C4BFFFA-8A3E-4067-9451-85A3F18522F3}" destId="{2BE8A4AD-A56B-45B8-91F5-0B55AAB7A2E2}" srcOrd="0" destOrd="0" presId="urn:microsoft.com/office/officeart/2005/8/layout/process4"/>
    <dgm:cxn modelId="{2BF750A0-2850-42AA-987F-AE7678BD8836}" type="presParOf" srcId="{23ACA57F-FE06-4A9C-B4E4-61F7CAB29C79}" destId="{C894A2A1-DFFE-4F00-9EAB-22F357448159}" srcOrd="1" destOrd="0" presId="urn:microsoft.com/office/officeart/2005/8/layout/process4"/>
    <dgm:cxn modelId="{7EF9B9E1-D1EE-4633-BFFA-4FCE11ADFD92}" type="presParOf" srcId="{23ACA57F-FE06-4A9C-B4E4-61F7CAB29C79}" destId="{AE408D6B-F8AE-4B31-83D1-30502DD4E5DE}" srcOrd="2" destOrd="0" presId="urn:microsoft.com/office/officeart/2005/8/layout/process4"/>
    <dgm:cxn modelId="{C395E07F-E575-457F-AD78-ED4EA94C14E8}" type="presParOf" srcId="{AE408D6B-F8AE-4B31-83D1-30502DD4E5DE}" destId="{8B621F81-D49B-47F0-8318-4549DE09A6E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A9BF5D-6DDA-4D40-8322-D37041CF5B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52CBB1-94BB-40C8-BE41-12CC20960875}">
      <dgm:prSet phldrT="[Текст]"/>
      <dgm:spPr/>
      <dgm:t>
        <a:bodyPr/>
        <a:lstStyle/>
        <a:p>
          <a:r>
            <a:rPr lang="ru-RU"/>
            <a:t>1. Обеспечение сбалансированности и устойчивости бюджета</a:t>
          </a:r>
        </a:p>
      </dgm:t>
    </dgm:pt>
    <dgm:pt modelId="{9F7E5B12-2928-4E50-A941-F42038E74A7C}" type="parTrans" cxnId="{EFC6354E-F153-4BE7-897F-0495E9DF8F8E}">
      <dgm:prSet/>
      <dgm:spPr/>
      <dgm:t>
        <a:bodyPr/>
        <a:lstStyle/>
        <a:p>
          <a:endParaRPr lang="ru-RU"/>
        </a:p>
      </dgm:t>
    </dgm:pt>
    <dgm:pt modelId="{1DDCAC61-56CB-4464-AA14-E5241EE00A65}" type="sibTrans" cxnId="{EFC6354E-F153-4BE7-897F-0495E9DF8F8E}">
      <dgm:prSet/>
      <dgm:spPr/>
      <dgm:t>
        <a:bodyPr/>
        <a:lstStyle/>
        <a:p>
          <a:endParaRPr lang="ru-RU"/>
        </a:p>
      </dgm:t>
    </dgm:pt>
    <dgm:pt modelId="{50F95B86-2180-499D-A585-AD46820A4688}">
      <dgm:prSet phldrT="[Текст]"/>
      <dgm:spPr/>
      <dgm:t>
        <a:bodyPr/>
        <a:lstStyle/>
        <a:p>
          <a:r>
            <a:rPr lang="ru-RU"/>
            <a:t>формирование реалистичного прогноза поступления доходов</a:t>
          </a:r>
        </a:p>
      </dgm:t>
    </dgm:pt>
    <dgm:pt modelId="{FD0D6C86-059B-4C69-A26F-56A08135691B}" type="parTrans" cxnId="{5384198F-11C4-4F86-84D0-A56076CA37FA}">
      <dgm:prSet/>
      <dgm:spPr/>
      <dgm:t>
        <a:bodyPr/>
        <a:lstStyle/>
        <a:p>
          <a:endParaRPr lang="ru-RU"/>
        </a:p>
      </dgm:t>
    </dgm:pt>
    <dgm:pt modelId="{5A62E6E9-0FC7-4B42-A17F-CFAAFF191B41}" type="sibTrans" cxnId="{5384198F-11C4-4F86-84D0-A56076CA37FA}">
      <dgm:prSet/>
      <dgm:spPr/>
      <dgm:t>
        <a:bodyPr/>
        <a:lstStyle/>
        <a:p>
          <a:endParaRPr lang="ru-RU"/>
        </a:p>
      </dgm:t>
    </dgm:pt>
    <dgm:pt modelId="{1B3DB979-F23E-4921-826F-998BF46F3125}">
      <dgm:prSet phldrT="[Текст]"/>
      <dgm:spPr/>
      <dgm:t>
        <a:bodyPr/>
        <a:lstStyle/>
        <a:p>
          <a:r>
            <a:rPr lang="ru-RU" dirty="0"/>
            <a:t>2. Повышение эффективности использования бюджетных средств</a:t>
          </a:r>
        </a:p>
      </dgm:t>
    </dgm:pt>
    <dgm:pt modelId="{EF52591F-730E-4B67-AC70-3470BEDF86B1}" type="parTrans" cxnId="{7EB64082-3961-4785-A69A-DE4C2D7914C0}">
      <dgm:prSet/>
      <dgm:spPr/>
      <dgm:t>
        <a:bodyPr/>
        <a:lstStyle/>
        <a:p>
          <a:endParaRPr lang="ru-RU"/>
        </a:p>
      </dgm:t>
    </dgm:pt>
    <dgm:pt modelId="{E1A99F5E-D9AB-4DB2-88AB-38519793B8F8}" type="sibTrans" cxnId="{7EB64082-3961-4785-A69A-DE4C2D7914C0}">
      <dgm:prSet/>
      <dgm:spPr/>
      <dgm:t>
        <a:bodyPr/>
        <a:lstStyle/>
        <a:p>
          <a:endParaRPr lang="ru-RU"/>
        </a:p>
      </dgm:t>
    </dgm:pt>
    <dgm:pt modelId="{67125341-09C4-4D16-B034-22C67EAB23C1}">
      <dgm:prSet phldrT="[Текст]"/>
      <dgm:spPr/>
      <dgm:t>
        <a:bodyPr/>
        <a:lstStyle/>
        <a:p>
          <a:r>
            <a:rPr lang="ru-RU"/>
            <a:t>оптимизация инвестиционных расходов </a:t>
          </a:r>
        </a:p>
      </dgm:t>
    </dgm:pt>
    <dgm:pt modelId="{5DCB6F85-2F1E-4C72-A989-61B9418A8E6F}" type="parTrans" cxnId="{008EE80B-8E8D-489D-9D80-AEF1894F69D6}">
      <dgm:prSet/>
      <dgm:spPr/>
      <dgm:t>
        <a:bodyPr/>
        <a:lstStyle/>
        <a:p>
          <a:endParaRPr lang="ru-RU"/>
        </a:p>
      </dgm:t>
    </dgm:pt>
    <dgm:pt modelId="{DA841C98-7DDD-48A9-B0E3-E1C8BFEE4AEC}" type="sibTrans" cxnId="{008EE80B-8E8D-489D-9D80-AEF1894F69D6}">
      <dgm:prSet/>
      <dgm:spPr/>
      <dgm:t>
        <a:bodyPr/>
        <a:lstStyle/>
        <a:p>
          <a:endParaRPr lang="ru-RU"/>
        </a:p>
      </dgm:t>
    </dgm:pt>
    <dgm:pt modelId="{EA23E6E2-58E3-4A91-96A0-33631D06E58A}">
      <dgm:prSet phldrT="[Текст]"/>
      <dgm:spPr/>
      <dgm:t>
        <a:bodyPr/>
        <a:lstStyle/>
        <a:p>
          <a:r>
            <a:rPr lang="ru-RU"/>
            <a:t>гарантированное исполнение социальных обязательств</a:t>
          </a:r>
        </a:p>
      </dgm:t>
    </dgm:pt>
    <dgm:pt modelId="{4B78CE85-3A57-4002-A9DE-F3E8B14E806C}" type="parTrans" cxnId="{D25253A8-8BEE-45D6-9032-51FCDCC585C4}">
      <dgm:prSet/>
      <dgm:spPr/>
      <dgm:t>
        <a:bodyPr/>
        <a:lstStyle/>
        <a:p>
          <a:endParaRPr lang="ru-RU"/>
        </a:p>
      </dgm:t>
    </dgm:pt>
    <dgm:pt modelId="{03D831C1-AC2D-41D1-B202-7B08A8F6B909}" type="sibTrans" cxnId="{D25253A8-8BEE-45D6-9032-51FCDCC585C4}">
      <dgm:prSet/>
      <dgm:spPr/>
      <dgm:t>
        <a:bodyPr/>
        <a:lstStyle/>
        <a:p>
          <a:endParaRPr lang="ru-RU"/>
        </a:p>
      </dgm:t>
    </dgm:pt>
    <dgm:pt modelId="{40AA5BC3-8491-4AF1-AED7-C8148641B412}">
      <dgm:prSet phldrT="[Текст]"/>
      <dgm:spPr/>
      <dgm:t>
        <a:bodyPr/>
        <a:lstStyle/>
        <a:p>
          <a:r>
            <a:rPr lang="ru-RU"/>
            <a:t>проведение ответственной и взвешенной долговой политики</a:t>
          </a:r>
        </a:p>
      </dgm:t>
    </dgm:pt>
    <dgm:pt modelId="{0705ABCA-F26A-41D3-8C7A-4A172DE02072}" type="parTrans" cxnId="{8AF556B6-FF58-487C-83FD-2B0292F6C51D}">
      <dgm:prSet/>
      <dgm:spPr/>
      <dgm:t>
        <a:bodyPr/>
        <a:lstStyle/>
        <a:p>
          <a:endParaRPr lang="ru-RU"/>
        </a:p>
      </dgm:t>
    </dgm:pt>
    <dgm:pt modelId="{15210115-0486-4DE9-A9E6-F863BD703D1C}" type="sibTrans" cxnId="{8AF556B6-FF58-487C-83FD-2B0292F6C51D}">
      <dgm:prSet/>
      <dgm:spPr/>
      <dgm:t>
        <a:bodyPr/>
        <a:lstStyle/>
        <a:p>
          <a:endParaRPr lang="ru-RU"/>
        </a:p>
      </dgm:t>
    </dgm:pt>
    <dgm:pt modelId="{1D39E7FA-AF3C-42A3-97A7-74F6768D78EE}">
      <dgm:prSet phldrT="[Текст]"/>
      <dgm:spPr/>
      <dgm:t>
        <a:bodyPr/>
        <a:lstStyle/>
        <a:p>
          <a:r>
            <a:rPr lang="ru-RU"/>
            <a:t>повышение операционной эффективности использования бюджетных средств</a:t>
          </a:r>
        </a:p>
      </dgm:t>
    </dgm:pt>
    <dgm:pt modelId="{6A68A914-F061-469D-8334-F0933CBB6968}" type="parTrans" cxnId="{33723476-3A8C-4D04-97D9-540C59BCE232}">
      <dgm:prSet/>
      <dgm:spPr/>
      <dgm:t>
        <a:bodyPr/>
        <a:lstStyle/>
        <a:p>
          <a:endParaRPr lang="ru-RU"/>
        </a:p>
      </dgm:t>
    </dgm:pt>
    <dgm:pt modelId="{B7E24F80-1D7F-4CE9-9ACB-4F43103FF103}" type="sibTrans" cxnId="{33723476-3A8C-4D04-97D9-540C59BCE232}">
      <dgm:prSet/>
      <dgm:spPr/>
      <dgm:t>
        <a:bodyPr/>
        <a:lstStyle/>
        <a:p>
          <a:endParaRPr lang="ru-RU"/>
        </a:p>
      </dgm:t>
    </dgm:pt>
    <dgm:pt modelId="{296883DA-68B3-446B-B75A-C180395FEE11}">
      <dgm:prSet phldrT="[Текст]"/>
      <dgm:spPr/>
      <dgm:t>
        <a:bodyPr/>
        <a:lstStyle/>
        <a:p>
          <a:r>
            <a:rPr lang="ru-RU"/>
            <a:t>повышение качества финансового менеджмента исполнительных органов и муниципальных учреждений</a:t>
          </a:r>
        </a:p>
      </dgm:t>
    </dgm:pt>
    <dgm:pt modelId="{0543CF2C-5CD0-47BF-90CE-9192DB67B858}" type="parTrans" cxnId="{D632CAA2-760B-4FD2-B51B-8EF94BA7D957}">
      <dgm:prSet/>
      <dgm:spPr/>
      <dgm:t>
        <a:bodyPr/>
        <a:lstStyle/>
        <a:p>
          <a:endParaRPr lang="ru-RU"/>
        </a:p>
      </dgm:t>
    </dgm:pt>
    <dgm:pt modelId="{46776FAD-BD6B-4E98-A98F-70F4C9460463}" type="sibTrans" cxnId="{D632CAA2-760B-4FD2-B51B-8EF94BA7D957}">
      <dgm:prSet/>
      <dgm:spPr/>
      <dgm:t>
        <a:bodyPr/>
        <a:lstStyle/>
        <a:p>
          <a:endParaRPr lang="ru-RU"/>
        </a:p>
      </dgm:t>
    </dgm:pt>
    <dgm:pt modelId="{94A634EC-8A8E-4360-A905-562C380DF432}">
      <dgm:prSet phldrT="[Текст]"/>
      <dgm:spPr/>
      <dgm:t>
        <a:bodyPr/>
        <a:lstStyle/>
        <a:p>
          <a:r>
            <a:rPr lang="ru-RU"/>
            <a:t>3. Повышение эффективности муниципального управления </a:t>
          </a:r>
        </a:p>
      </dgm:t>
    </dgm:pt>
    <dgm:pt modelId="{A66DABBF-F214-4F37-A512-4C2EDABBF9E8}" type="parTrans" cxnId="{99BE0552-1562-47BB-901F-BA206B64FF67}">
      <dgm:prSet/>
      <dgm:spPr/>
      <dgm:t>
        <a:bodyPr/>
        <a:lstStyle/>
        <a:p>
          <a:endParaRPr lang="ru-RU"/>
        </a:p>
      </dgm:t>
    </dgm:pt>
    <dgm:pt modelId="{65E7522E-B07E-4FDF-926E-DEB9F080379E}" type="sibTrans" cxnId="{99BE0552-1562-47BB-901F-BA206B64FF67}">
      <dgm:prSet/>
      <dgm:spPr/>
      <dgm:t>
        <a:bodyPr/>
        <a:lstStyle/>
        <a:p>
          <a:endParaRPr lang="ru-RU"/>
        </a:p>
      </dgm:t>
    </dgm:pt>
    <dgm:pt modelId="{F0B7E1C3-FAF3-4FE6-8838-016C4DCBA8D3}">
      <dgm:prSet phldrT="[Текст]"/>
      <dgm:spPr/>
      <dgm:t>
        <a:bodyPr/>
        <a:lstStyle/>
        <a:p>
          <a:r>
            <a:rPr lang="ru-RU" dirty="0"/>
            <a:t>реализация принципов открытости и прозрачности управления муниципальными финансами</a:t>
          </a:r>
        </a:p>
      </dgm:t>
    </dgm:pt>
    <dgm:pt modelId="{51D31DF3-AF5A-445C-879A-4C5878958E2E}" type="parTrans" cxnId="{2AF5A55C-9D57-4CF1-A7A7-11AC5CC07B1D}">
      <dgm:prSet/>
      <dgm:spPr/>
      <dgm:t>
        <a:bodyPr/>
        <a:lstStyle/>
        <a:p>
          <a:endParaRPr lang="ru-RU"/>
        </a:p>
      </dgm:t>
    </dgm:pt>
    <dgm:pt modelId="{7D91DBC4-F132-487A-A0BA-F5767188C203}" type="sibTrans" cxnId="{2AF5A55C-9D57-4CF1-A7A7-11AC5CC07B1D}">
      <dgm:prSet/>
      <dgm:spPr/>
      <dgm:t>
        <a:bodyPr/>
        <a:lstStyle/>
        <a:p>
          <a:endParaRPr lang="ru-RU"/>
        </a:p>
      </dgm:t>
    </dgm:pt>
    <dgm:pt modelId="{24EE30E9-B2BF-4F4E-92D9-604D640298DE}" type="pres">
      <dgm:prSet presAssocID="{A9A9BF5D-6DDA-4D40-8322-D37041CF5B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A3E8F9-0C5F-4AC2-8629-A058005F4E75}" type="pres">
      <dgm:prSet presAssocID="{8852CBB1-94BB-40C8-BE41-12CC2096087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52C52-83EE-462B-B582-C58E645C59E4}" type="pres">
      <dgm:prSet presAssocID="{8852CBB1-94BB-40C8-BE41-12CC20960875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F1F5CC-973D-4793-B4AC-1EC48A2D65FF}" type="pres">
      <dgm:prSet presAssocID="{1B3DB979-F23E-4921-826F-998BF46F312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7A201-28AA-44BA-BA3B-4840A35FED77}" type="pres">
      <dgm:prSet presAssocID="{1B3DB979-F23E-4921-826F-998BF46F3125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C2C6A-03CB-4385-89DB-BFC1CD4FEA7B}" type="pres">
      <dgm:prSet presAssocID="{94A634EC-8A8E-4360-A905-562C380DF43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038B09-28CE-404A-83A9-F2233AE33C59}" type="pres">
      <dgm:prSet presAssocID="{94A634EC-8A8E-4360-A905-562C380DF432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84198F-11C4-4F86-84D0-A56076CA37FA}" srcId="{8852CBB1-94BB-40C8-BE41-12CC20960875}" destId="{50F95B86-2180-499D-A585-AD46820A4688}" srcOrd="0" destOrd="0" parTransId="{FD0D6C86-059B-4C69-A26F-56A08135691B}" sibTransId="{5A62E6E9-0FC7-4B42-A17F-CFAAFF191B41}"/>
    <dgm:cxn modelId="{C17F4C74-57A3-4C08-A592-B86B5FB5CE8C}" type="presOf" srcId="{1D39E7FA-AF3C-42A3-97A7-74F6768D78EE}" destId="{9C27A201-28AA-44BA-BA3B-4840A35FED77}" srcOrd="0" destOrd="1" presId="urn:microsoft.com/office/officeart/2005/8/layout/vList2"/>
    <dgm:cxn modelId="{E15EC236-6720-431D-B547-53242FF750B1}" type="presOf" srcId="{296883DA-68B3-446B-B75A-C180395FEE11}" destId="{EB038B09-28CE-404A-83A9-F2233AE33C59}" srcOrd="0" destOrd="0" presId="urn:microsoft.com/office/officeart/2005/8/layout/vList2"/>
    <dgm:cxn modelId="{B59237A4-240D-4838-BFB7-B3C8E1D37C2B}" type="presOf" srcId="{EA23E6E2-58E3-4A91-96A0-33631D06E58A}" destId="{7CC52C52-83EE-462B-B582-C58E645C59E4}" srcOrd="0" destOrd="1" presId="urn:microsoft.com/office/officeart/2005/8/layout/vList2"/>
    <dgm:cxn modelId="{D632CAA2-760B-4FD2-B51B-8EF94BA7D957}" srcId="{94A634EC-8A8E-4360-A905-562C380DF432}" destId="{296883DA-68B3-446B-B75A-C180395FEE11}" srcOrd="0" destOrd="0" parTransId="{0543CF2C-5CD0-47BF-90CE-9192DB67B858}" sibTransId="{46776FAD-BD6B-4E98-A98F-70F4C9460463}"/>
    <dgm:cxn modelId="{EFC6354E-F153-4BE7-897F-0495E9DF8F8E}" srcId="{A9A9BF5D-6DDA-4D40-8322-D37041CF5BB8}" destId="{8852CBB1-94BB-40C8-BE41-12CC20960875}" srcOrd="0" destOrd="0" parTransId="{9F7E5B12-2928-4E50-A941-F42038E74A7C}" sibTransId="{1DDCAC61-56CB-4464-AA14-E5241EE00A65}"/>
    <dgm:cxn modelId="{42AC5E2B-A2CE-4F10-BD1D-79D951F47ABA}" type="presOf" srcId="{1B3DB979-F23E-4921-826F-998BF46F3125}" destId="{84F1F5CC-973D-4793-B4AC-1EC48A2D65FF}" srcOrd="0" destOrd="0" presId="urn:microsoft.com/office/officeart/2005/8/layout/vList2"/>
    <dgm:cxn modelId="{8AF556B6-FF58-487C-83FD-2B0292F6C51D}" srcId="{8852CBB1-94BB-40C8-BE41-12CC20960875}" destId="{40AA5BC3-8491-4AF1-AED7-C8148641B412}" srcOrd="2" destOrd="0" parTransId="{0705ABCA-F26A-41D3-8C7A-4A172DE02072}" sibTransId="{15210115-0486-4DE9-A9E6-F863BD703D1C}"/>
    <dgm:cxn modelId="{17C27604-96B8-42EC-8957-0B6A47514669}" type="presOf" srcId="{F0B7E1C3-FAF3-4FE6-8838-016C4DCBA8D3}" destId="{EB038B09-28CE-404A-83A9-F2233AE33C59}" srcOrd="0" destOrd="1" presId="urn:microsoft.com/office/officeart/2005/8/layout/vList2"/>
    <dgm:cxn modelId="{33723476-3A8C-4D04-97D9-540C59BCE232}" srcId="{1B3DB979-F23E-4921-826F-998BF46F3125}" destId="{1D39E7FA-AF3C-42A3-97A7-74F6768D78EE}" srcOrd="1" destOrd="0" parTransId="{6A68A914-F061-469D-8334-F0933CBB6968}" sibTransId="{B7E24F80-1D7F-4CE9-9ACB-4F43103FF103}"/>
    <dgm:cxn modelId="{2AF5A55C-9D57-4CF1-A7A7-11AC5CC07B1D}" srcId="{94A634EC-8A8E-4360-A905-562C380DF432}" destId="{F0B7E1C3-FAF3-4FE6-8838-016C4DCBA8D3}" srcOrd="1" destOrd="0" parTransId="{51D31DF3-AF5A-445C-879A-4C5878958E2E}" sibTransId="{7D91DBC4-F132-487A-A0BA-F5767188C203}"/>
    <dgm:cxn modelId="{7EB64082-3961-4785-A69A-DE4C2D7914C0}" srcId="{A9A9BF5D-6DDA-4D40-8322-D37041CF5BB8}" destId="{1B3DB979-F23E-4921-826F-998BF46F3125}" srcOrd="1" destOrd="0" parTransId="{EF52591F-730E-4B67-AC70-3470BEDF86B1}" sibTransId="{E1A99F5E-D9AB-4DB2-88AB-38519793B8F8}"/>
    <dgm:cxn modelId="{D25253A8-8BEE-45D6-9032-51FCDCC585C4}" srcId="{8852CBB1-94BB-40C8-BE41-12CC20960875}" destId="{EA23E6E2-58E3-4A91-96A0-33631D06E58A}" srcOrd="1" destOrd="0" parTransId="{4B78CE85-3A57-4002-A9DE-F3E8B14E806C}" sibTransId="{03D831C1-AC2D-41D1-B202-7B08A8F6B909}"/>
    <dgm:cxn modelId="{59EB9AEE-04B8-448A-AB0D-861C00FEFD45}" type="presOf" srcId="{67125341-09C4-4D16-B034-22C67EAB23C1}" destId="{9C27A201-28AA-44BA-BA3B-4840A35FED77}" srcOrd="0" destOrd="0" presId="urn:microsoft.com/office/officeart/2005/8/layout/vList2"/>
    <dgm:cxn modelId="{008EE80B-8E8D-489D-9D80-AEF1894F69D6}" srcId="{1B3DB979-F23E-4921-826F-998BF46F3125}" destId="{67125341-09C4-4D16-B034-22C67EAB23C1}" srcOrd="0" destOrd="0" parTransId="{5DCB6F85-2F1E-4C72-A989-61B9418A8E6F}" sibTransId="{DA841C98-7DDD-48A9-B0E3-E1C8BFEE4AEC}"/>
    <dgm:cxn modelId="{67F76B7F-D539-4E62-BE6E-8742544E3192}" type="presOf" srcId="{50F95B86-2180-499D-A585-AD46820A4688}" destId="{7CC52C52-83EE-462B-B582-C58E645C59E4}" srcOrd="0" destOrd="0" presId="urn:microsoft.com/office/officeart/2005/8/layout/vList2"/>
    <dgm:cxn modelId="{1D95CDFF-1695-4BDB-9C68-37A0A1184FA1}" type="presOf" srcId="{40AA5BC3-8491-4AF1-AED7-C8148641B412}" destId="{7CC52C52-83EE-462B-B582-C58E645C59E4}" srcOrd="0" destOrd="2" presId="urn:microsoft.com/office/officeart/2005/8/layout/vList2"/>
    <dgm:cxn modelId="{F914D48A-CAB9-4A6A-B80C-48FDA583B5D1}" type="presOf" srcId="{8852CBB1-94BB-40C8-BE41-12CC20960875}" destId="{70A3E8F9-0C5F-4AC2-8629-A058005F4E75}" srcOrd="0" destOrd="0" presId="urn:microsoft.com/office/officeart/2005/8/layout/vList2"/>
    <dgm:cxn modelId="{FAD436DF-FE84-433E-8FD6-F3E25FF92A2A}" type="presOf" srcId="{A9A9BF5D-6DDA-4D40-8322-D37041CF5BB8}" destId="{24EE30E9-B2BF-4F4E-92D9-604D640298DE}" srcOrd="0" destOrd="0" presId="urn:microsoft.com/office/officeart/2005/8/layout/vList2"/>
    <dgm:cxn modelId="{99BE0552-1562-47BB-901F-BA206B64FF67}" srcId="{A9A9BF5D-6DDA-4D40-8322-D37041CF5BB8}" destId="{94A634EC-8A8E-4360-A905-562C380DF432}" srcOrd="2" destOrd="0" parTransId="{A66DABBF-F214-4F37-A512-4C2EDABBF9E8}" sibTransId="{65E7522E-B07E-4FDF-926E-DEB9F080379E}"/>
    <dgm:cxn modelId="{808749F2-4A7B-4E50-A994-47C679A30CB1}" type="presOf" srcId="{94A634EC-8A8E-4360-A905-562C380DF432}" destId="{2AFC2C6A-03CB-4385-89DB-BFC1CD4FEA7B}" srcOrd="0" destOrd="0" presId="urn:microsoft.com/office/officeart/2005/8/layout/vList2"/>
    <dgm:cxn modelId="{2EAFBB1F-320F-45BA-AC55-ACC8F47AD0F0}" type="presParOf" srcId="{24EE30E9-B2BF-4F4E-92D9-604D640298DE}" destId="{70A3E8F9-0C5F-4AC2-8629-A058005F4E75}" srcOrd="0" destOrd="0" presId="urn:microsoft.com/office/officeart/2005/8/layout/vList2"/>
    <dgm:cxn modelId="{78037202-4303-45B8-89C5-F4FADE9CD06B}" type="presParOf" srcId="{24EE30E9-B2BF-4F4E-92D9-604D640298DE}" destId="{7CC52C52-83EE-462B-B582-C58E645C59E4}" srcOrd="1" destOrd="0" presId="urn:microsoft.com/office/officeart/2005/8/layout/vList2"/>
    <dgm:cxn modelId="{82648F04-122E-493C-B29A-915C58EFC856}" type="presParOf" srcId="{24EE30E9-B2BF-4F4E-92D9-604D640298DE}" destId="{84F1F5CC-973D-4793-B4AC-1EC48A2D65FF}" srcOrd="2" destOrd="0" presId="urn:microsoft.com/office/officeart/2005/8/layout/vList2"/>
    <dgm:cxn modelId="{7E8C427F-F0EB-4A1C-A825-0AD8F1A9C61F}" type="presParOf" srcId="{24EE30E9-B2BF-4F4E-92D9-604D640298DE}" destId="{9C27A201-28AA-44BA-BA3B-4840A35FED77}" srcOrd="3" destOrd="0" presId="urn:microsoft.com/office/officeart/2005/8/layout/vList2"/>
    <dgm:cxn modelId="{927A666E-EBE4-4BF4-BDFC-BFE1771602F9}" type="presParOf" srcId="{24EE30E9-B2BF-4F4E-92D9-604D640298DE}" destId="{2AFC2C6A-03CB-4385-89DB-BFC1CD4FEA7B}" srcOrd="4" destOrd="0" presId="urn:microsoft.com/office/officeart/2005/8/layout/vList2"/>
    <dgm:cxn modelId="{833B4335-3CE1-4976-84D8-A8A09FE389E8}" type="presParOf" srcId="{24EE30E9-B2BF-4F4E-92D9-604D640298DE}" destId="{EB038B09-28CE-404A-83A9-F2233AE33C5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C77DA0-3AE7-4E7B-86B0-2B1A1F519BB9}" type="doc">
      <dgm:prSet loTypeId="urn:microsoft.com/office/officeart/2005/8/layout/hList6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B2E2EAF-0043-4187-8CF3-79B590A2E35F}">
      <dgm:prSet phldrT="[Текст]"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Общегосударственные вопросы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9F0EDF18-7429-4778-82AA-3F3DB612FCF3}" type="parTrans" cxnId="{200D0543-5644-4B1C-9991-9769C3D3BE92}">
      <dgm:prSet/>
      <dgm:spPr/>
      <dgm:t>
        <a:bodyPr/>
        <a:lstStyle/>
        <a:p>
          <a:endParaRPr lang="ru-RU"/>
        </a:p>
      </dgm:t>
    </dgm:pt>
    <dgm:pt modelId="{958EB1AD-28C6-4B0B-AC22-B8CFBEB6D3AF}" type="sibTrans" cxnId="{200D0543-5644-4B1C-9991-9769C3D3BE92}">
      <dgm:prSet/>
      <dgm:spPr/>
      <dgm:t>
        <a:bodyPr/>
        <a:lstStyle/>
        <a:p>
          <a:endParaRPr lang="ru-RU"/>
        </a:p>
      </dgm:t>
    </dgm:pt>
    <dgm:pt modelId="{A1579E43-C4C1-4298-AED7-8166FB40B267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Национальная оборона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EC07961C-EA16-4830-9F5A-8AADA20CC3AE}" type="parTrans" cxnId="{853AB0DB-F043-4220-A8BE-248A938AD7E7}">
      <dgm:prSet/>
      <dgm:spPr/>
      <dgm:t>
        <a:bodyPr/>
        <a:lstStyle/>
        <a:p>
          <a:endParaRPr lang="ru-RU"/>
        </a:p>
      </dgm:t>
    </dgm:pt>
    <dgm:pt modelId="{763D284F-B879-4A4F-BFDA-B1551B28E981}" type="sibTrans" cxnId="{853AB0DB-F043-4220-A8BE-248A938AD7E7}">
      <dgm:prSet/>
      <dgm:spPr/>
      <dgm:t>
        <a:bodyPr/>
        <a:lstStyle/>
        <a:p>
          <a:endParaRPr lang="ru-RU"/>
        </a:p>
      </dgm:t>
    </dgm:pt>
    <dgm:pt modelId="{D050E408-5807-4319-9C02-6BC592D2D210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6FBED5B2-7C4C-485E-B79C-EBAED5121BDE}" type="parTrans" cxnId="{9FC88FC9-859E-4E5E-BA1E-C3D422DC83FE}">
      <dgm:prSet/>
      <dgm:spPr/>
      <dgm:t>
        <a:bodyPr/>
        <a:lstStyle/>
        <a:p>
          <a:endParaRPr lang="ru-RU"/>
        </a:p>
      </dgm:t>
    </dgm:pt>
    <dgm:pt modelId="{93A15FB9-1B44-4A63-8A52-972F61A69844}" type="sibTrans" cxnId="{9FC88FC9-859E-4E5E-BA1E-C3D422DC83FE}">
      <dgm:prSet/>
      <dgm:spPr/>
      <dgm:t>
        <a:bodyPr/>
        <a:lstStyle/>
        <a:p>
          <a:endParaRPr lang="ru-RU"/>
        </a:p>
      </dgm:t>
    </dgm:pt>
    <dgm:pt modelId="{9950B6EC-5800-482F-B0BE-1CE3842C91D2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Национальная экономика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043BF258-1011-472C-B0BF-3A147D119EE8}" type="parTrans" cxnId="{7BD0F518-D015-41B9-8711-51CECB37F840}">
      <dgm:prSet/>
      <dgm:spPr/>
      <dgm:t>
        <a:bodyPr/>
        <a:lstStyle/>
        <a:p>
          <a:endParaRPr lang="ru-RU"/>
        </a:p>
      </dgm:t>
    </dgm:pt>
    <dgm:pt modelId="{33572926-6273-4CC7-996D-A9F2C07F4D99}" type="sibTrans" cxnId="{7BD0F518-D015-41B9-8711-51CECB37F840}">
      <dgm:prSet/>
      <dgm:spPr/>
      <dgm:t>
        <a:bodyPr/>
        <a:lstStyle/>
        <a:p>
          <a:endParaRPr lang="ru-RU"/>
        </a:p>
      </dgm:t>
    </dgm:pt>
    <dgm:pt modelId="{432536CD-DB86-4CA1-A4E3-CA7D754CF519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Жилищно-коммунальное хозяйство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1264A283-79DE-42B6-9FD4-E4DD7EF2ADDD}" type="parTrans" cxnId="{71FE246A-8E82-4E88-AF30-D03C5B9348E3}">
      <dgm:prSet/>
      <dgm:spPr/>
      <dgm:t>
        <a:bodyPr/>
        <a:lstStyle/>
        <a:p>
          <a:endParaRPr lang="ru-RU"/>
        </a:p>
      </dgm:t>
    </dgm:pt>
    <dgm:pt modelId="{8A14D919-2834-4DED-A8E4-942461675CB4}" type="sibTrans" cxnId="{71FE246A-8E82-4E88-AF30-D03C5B9348E3}">
      <dgm:prSet/>
      <dgm:spPr/>
      <dgm:t>
        <a:bodyPr/>
        <a:lstStyle/>
        <a:p>
          <a:endParaRPr lang="ru-RU"/>
        </a:p>
      </dgm:t>
    </dgm:pt>
    <dgm:pt modelId="{A10EE1F6-BD7D-44C0-B064-2DBFD41011B7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Охрана окружающей среды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B2685610-2D4D-401B-AD3A-79BA836241DE}" type="parTrans" cxnId="{AAC233B1-2188-4381-9B2D-7A99CE89B155}">
      <dgm:prSet/>
      <dgm:spPr/>
      <dgm:t>
        <a:bodyPr/>
        <a:lstStyle/>
        <a:p>
          <a:endParaRPr lang="ru-RU"/>
        </a:p>
      </dgm:t>
    </dgm:pt>
    <dgm:pt modelId="{CDBBD5ED-445F-41E1-A9BA-DA750B8E86B4}" type="sibTrans" cxnId="{AAC233B1-2188-4381-9B2D-7A99CE89B155}">
      <dgm:prSet/>
      <dgm:spPr/>
      <dgm:t>
        <a:bodyPr/>
        <a:lstStyle/>
        <a:p>
          <a:endParaRPr lang="ru-RU"/>
        </a:p>
      </dgm:t>
    </dgm:pt>
    <dgm:pt modelId="{2B3DE884-E86A-48A5-8A0A-203E84ECEC39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Образование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681617A9-029A-42C4-B38B-3B20330975A7}" type="parTrans" cxnId="{251D3F69-8B1A-4675-BF49-49A18DF6FA0D}">
      <dgm:prSet/>
      <dgm:spPr/>
      <dgm:t>
        <a:bodyPr/>
        <a:lstStyle/>
        <a:p>
          <a:endParaRPr lang="ru-RU"/>
        </a:p>
      </dgm:t>
    </dgm:pt>
    <dgm:pt modelId="{5C539CC9-F1CC-45A2-8EF3-C89A58EEA0D6}" type="sibTrans" cxnId="{251D3F69-8B1A-4675-BF49-49A18DF6FA0D}">
      <dgm:prSet/>
      <dgm:spPr/>
      <dgm:t>
        <a:bodyPr/>
        <a:lstStyle/>
        <a:p>
          <a:endParaRPr lang="ru-RU"/>
        </a:p>
      </dgm:t>
    </dgm:pt>
    <dgm:pt modelId="{A41D8CCB-4112-4DFD-BB42-813B70CDCB30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Культура и кинематография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6AC16C95-9E0C-469B-8B5C-1F6D49B1592B}" type="parTrans" cxnId="{78ED7D68-5832-416A-920A-8611EF18023E}">
      <dgm:prSet/>
      <dgm:spPr/>
      <dgm:t>
        <a:bodyPr/>
        <a:lstStyle/>
        <a:p>
          <a:endParaRPr lang="ru-RU"/>
        </a:p>
      </dgm:t>
    </dgm:pt>
    <dgm:pt modelId="{D1031799-DBEC-47B4-91A8-7E114E634E92}" type="sibTrans" cxnId="{78ED7D68-5832-416A-920A-8611EF18023E}">
      <dgm:prSet/>
      <dgm:spPr/>
      <dgm:t>
        <a:bodyPr/>
        <a:lstStyle/>
        <a:p>
          <a:endParaRPr lang="ru-RU"/>
        </a:p>
      </dgm:t>
    </dgm:pt>
    <dgm:pt modelId="{1D62A695-0BE6-448D-8726-4211AC488E0B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Социальная политика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9E42AE54-A777-4615-9DB3-5725D5172FD3}" type="parTrans" cxnId="{17084E2B-2992-493A-A62A-AAEAF294FBA4}">
      <dgm:prSet/>
      <dgm:spPr/>
      <dgm:t>
        <a:bodyPr/>
        <a:lstStyle/>
        <a:p>
          <a:endParaRPr lang="ru-RU"/>
        </a:p>
      </dgm:t>
    </dgm:pt>
    <dgm:pt modelId="{F67B6D9F-DF3A-45A5-B110-A4ECA0DCCBA4}" type="sibTrans" cxnId="{17084E2B-2992-493A-A62A-AAEAF294FBA4}">
      <dgm:prSet/>
      <dgm:spPr/>
      <dgm:t>
        <a:bodyPr/>
        <a:lstStyle/>
        <a:p>
          <a:endParaRPr lang="ru-RU"/>
        </a:p>
      </dgm:t>
    </dgm:pt>
    <dgm:pt modelId="{DD7534A9-8BCA-4A94-AB76-07F97ACCD3E2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E53A8A4D-3B14-4BAB-918A-33ED0121107E}" type="parTrans" cxnId="{A66CEFD6-467F-475F-BA16-DBB444D4734E}">
      <dgm:prSet/>
      <dgm:spPr/>
      <dgm:t>
        <a:bodyPr/>
        <a:lstStyle/>
        <a:p>
          <a:endParaRPr lang="ru-RU"/>
        </a:p>
      </dgm:t>
    </dgm:pt>
    <dgm:pt modelId="{E1CBC7CA-330E-42F6-84E2-820FFCB68EC1}" type="sibTrans" cxnId="{A66CEFD6-467F-475F-BA16-DBB444D4734E}">
      <dgm:prSet/>
      <dgm:spPr/>
      <dgm:t>
        <a:bodyPr/>
        <a:lstStyle/>
        <a:p>
          <a:endParaRPr lang="ru-RU"/>
        </a:p>
      </dgm:t>
    </dgm:pt>
    <dgm:pt modelId="{C638D5BA-2406-4BEA-8AF5-33EC0F6F785B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Средства массовой информации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826766F1-F41E-4AA2-83EC-4F69DD5B0A31}" type="parTrans" cxnId="{4423956C-5C75-4CBE-876C-2DB32C774AD4}">
      <dgm:prSet/>
      <dgm:spPr/>
      <dgm:t>
        <a:bodyPr/>
        <a:lstStyle/>
        <a:p>
          <a:endParaRPr lang="ru-RU"/>
        </a:p>
      </dgm:t>
    </dgm:pt>
    <dgm:pt modelId="{522D8653-9515-4415-8E42-4CCB1A14C758}" type="sibTrans" cxnId="{4423956C-5C75-4CBE-876C-2DB32C774AD4}">
      <dgm:prSet/>
      <dgm:spPr/>
      <dgm:t>
        <a:bodyPr/>
        <a:lstStyle/>
        <a:p>
          <a:endParaRPr lang="ru-RU"/>
        </a:p>
      </dgm:t>
    </dgm:pt>
    <dgm:pt modelId="{3EED1532-6E4C-4744-A057-FF127406754D}">
      <dgm:prSet custT="1"/>
      <dgm:spPr/>
      <dgm:t>
        <a:bodyPr/>
        <a:lstStyle/>
        <a:p>
          <a:r>
            <a:rPr lang="ru-RU" sz="1200" b="1" dirty="0">
              <a:latin typeface="Times New Roman" pitchFamily="18" charset="0"/>
              <a:cs typeface="Times New Roman" pitchFamily="18" charset="0"/>
            </a:rPr>
            <a:t>Обслуживание муниципального долга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87EF0C45-F560-47CA-A4E8-9EFBCB2659A5}" type="parTrans" cxnId="{A08BD81E-FF28-481F-AA5E-4D2DA6E4D37C}">
      <dgm:prSet/>
      <dgm:spPr/>
      <dgm:t>
        <a:bodyPr/>
        <a:lstStyle/>
        <a:p>
          <a:endParaRPr lang="ru-RU"/>
        </a:p>
      </dgm:t>
    </dgm:pt>
    <dgm:pt modelId="{FB36910A-765E-40C0-B189-2F65DFA50F8D}" type="sibTrans" cxnId="{A08BD81E-FF28-481F-AA5E-4D2DA6E4D37C}">
      <dgm:prSet/>
      <dgm:spPr/>
      <dgm:t>
        <a:bodyPr/>
        <a:lstStyle/>
        <a:p>
          <a:endParaRPr lang="ru-RU"/>
        </a:p>
      </dgm:t>
    </dgm:pt>
    <dgm:pt modelId="{589035DF-795F-4204-BFCE-E90C77EB53E2}" type="pres">
      <dgm:prSet presAssocID="{6FC77DA0-3AE7-4E7B-86B0-2B1A1F519B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22E5F1-4462-4DF9-8463-6A90030BA68C}" type="pres">
      <dgm:prSet presAssocID="{FB2E2EAF-0043-4187-8CF3-79B590A2E35F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8F3DC-510B-49D9-A517-B6BC421FDA79}" type="pres">
      <dgm:prSet presAssocID="{958EB1AD-28C6-4B0B-AC22-B8CFBEB6D3AF}" presName="sibTrans" presStyleCnt="0"/>
      <dgm:spPr/>
    </dgm:pt>
    <dgm:pt modelId="{911FD6AF-9B3A-4FEB-BD91-FDC65DFECF0F}" type="pres">
      <dgm:prSet presAssocID="{A1579E43-C4C1-4298-AED7-8166FB40B267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CB3B44-330F-47FA-AC1D-97991F333FF8}" type="pres">
      <dgm:prSet presAssocID="{763D284F-B879-4A4F-BFDA-B1551B28E981}" presName="sibTrans" presStyleCnt="0"/>
      <dgm:spPr/>
    </dgm:pt>
    <dgm:pt modelId="{3D3B558F-E005-497A-9EE9-737ABC83DC8A}" type="pres">
      <dgm:prSet presAssocID="{D050E408-5807-4319-9C02-6BC592D2D210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6BF629-78FC-463F-9234-B4D5B6C8C6A5}" type="pres">
      <dgm:prSet presAssocID="{93A15FB9-1B44-4A63-8A52-972F61A69844}" presName="sibTrans" presStyleCnt="0"/>
      <dgm:spPr/>
    </dgm:pt>
    <dgm:pt modelId="{E853B569-665E-4CB1-A82F-9C2B11970D57}" type="pres">
      <dgm:prSet presAssocID="{9950B6EC-5800-482F-B0BE-1CE3842C91D2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46558-6169-4FB8-AF12-B419D5D18278}" type="pres">
      <dgm:prSet presAssocID="{33572926-6273-4CC7-996D-A9F2C07F4D99}" presName="sibTrans" presStyleCnt="0"/>
      <dgm:spPr/>
    </dgm:pt>
    <dgm:pt modelId="{271EA472-A313-41E5-8DC4-BB615655B35D}" type="pres">
      <dgm:prSet presAssocID="{432536CD-DB86-4CA1-A4E3-CA7D754CF519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60723B-07E0-4C10-90B1-0596321FC8E4}" type="pres">
      <dgm:prSet presAssocID="{8A14D919-2834-4DED-A8E4-942461675CB4}" presName="sibTrans" presStyleCnt="0"/>
      <dgm:spPr/>
    </dgm:pt>
    <dgm:pt modelId="{9DE1900D-BE07-4DE8-8E9C-8F6FB55171BE}" type="pres">
      <dgm:prSet presAssocID="{A10EE1F6-BD7D-44C0-B064-2DBFD41011B7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5D63C4-0DEC-4C64-B76F-216B3FCC2586}" type="pres">
      <dgm:prSet presAssocID="{CDBBD5ED-445F-41E1-A9BA-DA750B8E86B4}" presName="sibTrans" presStyleCnt="0"/>
      <dgm:spPr/>
    </dgm:pt>
    <dgm:pt modelId="{237D8960-40A7-4B1F-B408-D085581EDAE8}" type="pres">
      <dgm:prSet presAssocID="{2B3DE884-E86A-48A5-8A0A-203E84ECEC39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42EF64-384C-4720-AC5B-24E3B5B6F146}" type="pres">
      <dgm:prSet presAssocID="{5C539CC9-F1CC-45A2-8EF3-C89A58EEA0D6}" presName="sibTrans" presStyleCnt="0"/>
      <dgm:spPr/>
    </dgm:pt>
    <dgm:pt modelId="{28B3CBCA-C09A-46F3-97C8-D6D600C84562}" type="pres">
      <dgm:prSet presAssocID="{A41D8CCB-4112-4DFD-BB42-813B70CDCB30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E1E7B9-39C4-4F0C-8B43-D1DD40D48A8C}" type="pres">
      <dgm:prSet presAssocID="{D1031799-DBEC-47B4-91A8-7E114E634E92}" presName="sibTrans" presStyleCnt="0"/>
      <dgm:spPr/>
    </dgm:pt>
    <dgm:pt modelId="{9DF2D5F8-BF18-4024-9A95-FA8511B26349}" type="pres">
      <dgm:prSet presAssocID="{1D62A695-0BE6-448D-8726-4211AC488E0B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342188-D943-4B9C-A0B9-C0D04B5FF84F}" type="pres">
      <dgm:prSet presAssocID="{F67B6D9F-DF3A-45A5-B110-A4ECA0DCCBA4}" presName="sibTrans" presStyleCnt="0"/>
      <dgm:spPr/>
    </dgm:pt>
    <dgm:pt modelId="{ECC1119C-9DA8-4D48-A9D0-DCC5758EE3E4}" type="pres">
      <dgm:prSet presAssocID="{DD7534A9-8BCA-4A94-AB76-07F97ACCD3E2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F3A35-F2BD-4454-8CCF-EA73C769C6B4}" type="pres">
      <dgm:prSet presAssocID="{E1CBC7CA-330E-42F6-84E2-820FFCB68EC1}" presName="sibTrans" presStyleCnt="0"/>
      <dgm:spPr/>
    </dgm:pt>
    <dgm:pt modelId="{1050766E-1375-4FC1-800D-C92B79BE787D}" type="pres">
      <dgm:prSet presAssocID="{C638D5BA-2406-4BEA-8AF5-33EC0F6F785B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BFAFA5-C55C-415F-854D-C71391FAEF45}" type="pres">
      <dgm:prSet presAssocID="{522D8653-9515-4415-8E42-4CCB1A14C758}" presName="sibTrans" presStyleCnt="0"/>
      <dgm:spPr/>
    </dgm:pt>
    <dgm:pt modelId="{044D1CFF-4AF8-4286-8073-4A64F5905651}" type="pres">
      <dgm:prSet presAssocID="{3EED1532-6E4C-4744-A057-FF127406754D}" presName="node" presStyleLbl="node1" presStyleIdx="11" presStyleCnt="12" custLinFactNeighborX="-48467" custLinFactNeighborY="2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1D3F69-8B1A-4675-BF49-49A18DF6FA0D}" srcId="{6FC77DA0-3AE7-4E7B-86B0-2B1A1F519BB9}" destId="{2B3DE884-E86A-48A5-8A0A-203E84ECEC39}" srcOrd="6" destOrd="0" parTransId="{681617A9-029A-42C4-B38B-3B20330975A7}" sibTransId="{5C539CC9-F1CC-45A2-8EF3-C89A58EEA0D6}"/>
    <dgm:cxn modelId="{6FEABEFE-D067-42A0-8524-B58844735FCC}" type="presOf" srcId="{1D62A695-0BE6-448D-8726-4211AC488E0B}" destId="{9DF2D5F8-BF18-4024-9A95-FA8511B26349}" srcOrd="0" destOrd="0" presId="urn:microsoft.com/office/officeart/2005/8/layout/hList6"/>
    <dgm:cxn modelId="{78ED7D68-5832-416A-920A-8611EF18023E}" srcId="{6FC77DA0-3AE7-4E7B-86B0-2B1A1F519BB9}" destId="{A41D8CCB-4112-4DFD-BB42-813B70CDCB30}" srcOrd="7" destOrd="0" parTransId="{6AC16C95-9E0C-469B-8B5C-1F6D49B1592B}" sibTransId="{D1031799-DBEC-47B4-91A8-7E114E634E92}"/>
    <dgm:cxn modelId="{FCA47383-A5AC-4C76-95EA-2A9AED1FD43B}" type="presOf" srcId="{A41D8CCB-4112-4DFD-BB42-813B70CDCB30}" destId="{28B3CBCA-C09A-46F3-97C8-D6D600C84562}" srcOrd="0" destOrd="0" presId="urn:microsoft.com/office/officeart/2005/8/layout/hList6"/>
    <dgm:cxn modelId="{D2FA4400-352C-423C-AA65-DB81A92F3DB5}" type="presOf" srcId="{A1579E43-C4C1-4298-AED7-8166FB40B267}" destId="{911FD6AF-9B3A-4FEB-BD91-FDC65DFECF0F}" srcOrd="0" destOrd="0" presId="urn:microsoft.com/office/officeart/2005/8/layout/hList6"/>
    <dgm:cxn modelId="{71FE246A-8E82-4E88-AF30-D03C5B9348E3}" srcId="{6FC77DA0-3AE7-4E7B-86B0-2B1A1F519BB9}" destId="{432536CD-DB86-4CA1-A4E3-CA7D754CF519}" srcOrd="4" destOrd="0" parTransId="{1264A283-79DE-42B6-9FD4-E4DD7EF2ADDD}" sibTransId="{8A14D919-2834-4DED-A8E4-942461675CB4}"/>
    <dgm:cxn modelId="{343434E4-5565-4D1F-9DEC-DB91A4F710AB}" type="presOf" srcId="{432536CD-DB86-4CA1-A4E3-CA7D754CF519}" destId="{271EA472-A313-41E5-8DC4-BB615655B35D}" srcOrd="0" destOrd="0" presId="urn:microsoft.com/office/officeart/2005/8/layout/hList6"/>
    <dgm:cxn modelId="{AAC233B1-2188-4381-9B2D-7A99CE89B155}" srcId="{6FC77DA0-3AE7-4E7B-86B0-2B1A1F519BB9}" destId="{A10EE1F6-BD7D-44C0-B064-2DBFD41011B7}" srcOrd="5" destOrd="0" parTransId="{B2685610-2D4D-401B-AD3A-79BA836241DE}" sibTransId="{CDBBD5ED-445F-41E1-A9BA-DA750B8E86B4}"/>
    <dgm:cxn modelId="{DF0CD0C8-9C2D-4696-9D04-58CE1996407D}" type="presOf" srcId="{A10EE1F6-BD7D-44C0-B064-2DBFD41011B7}" destId="{9DE1900D-BE07-4DE8-8E9C-8F6FB55171BE}" srcOrd="0" destOrd="0" presId="urn:microsoft.com/office/officeart/2005/8/layout/hList6"/>
    <dgm:cxn modelId="{EA9479C7-A161-4AE8-A2DD-A93F3C9E8359}" type="presOf" srcId="{FB2E2EAF-0043-4187-8CF3-79B590A2E35F}" destId="{2422E5F1-4462-4DF9-8463-6A90030BA68C}" srcOrd="0" destOrd="0" presId="urn:microsoft.com/office/officeart/2005/8/layout/hList6"/>
    <dgm:cxn modelId="{CC1C1E6B-D1DC-4D47-8236-D6A7EBDF857D}" type="presOf" srcId="{3EED1532-6E4C-4744-A057-FF127406754D}" destId="{044D1CFF-4AF8-4286-8073-4A64F5905651}" srcOrd="0" destOrd="0" presId="urn:microsoft.com/office/officeart/2005/8/layout/hList6"/>
    <dgm:cxn modelId="{5F3E1880-2750-4D05-B96D-B271C60C5EE4}" type="presOf" srcId="{6FC77DA0-3AE7-4E7B-86B0-2B1A1F519BB9}" destId="{589035DF-795F-4204-BFCE-E90C77EB53E2}" srcOrd="0" destOrd="0" presId="urn:microsoft.com/office/officeart/2005/8/layout/hList6"/>
    <dgm:cxn modelId="{A8F91B6B-EDB0-4078-9903-A85D4B67E8F7}" type="presOf" srcId="{9950B6EC-5800-482F-B0BE-1CE3842C91D2}" destId="{E853B569-665E-4CB1-A82F-9C2B11970D57}" srcOrd="0" destOrd="0" presId="urn:microsoft.com/office/officeart/2005/8/layout/hList6"/>
    <dgm:cxn modelId="{200D0543-5644-4B1C-9991-9769C3D3BE92}" srcId="{6FC77DA0-3AE7-4E7B-86B0-2B1A1F519BB9}" destId="{FB2E2EAF-0043-4187-8CF3-79B590A2E35F}" srcOrd="0" destOrd="0" parTransId="{9F0EDF18-7429-4778-82AA-3F3DB612FCF3}" sibTransId="{958EB1AD-28C6-4B0B-AC22-B8CFBEB6D3AF}"/>
    <dgm:cxn modelId="{4594AA08-FF86-4C14-BA44-2FE2AFDD1E6B}" type="presOf" srcId="{2B3DE884-E86A-48A5-8A0A-203E84ECEC39}" destId="{237D8960-40A7-4B1F-B408-D085581EDAE8}" srcOrd="0" destOrd="0" presId="urn:microsoft.com/office/officeart/2005/8/layout/hList6"/>
    <dgm:cxn modelId="{9FC88FC9-859E-4E5E-BA1E-C3D422DC83FE}" srcId="{6FC77DA0-3AE7-4E7B-86B0-2B1A1F519BB9}" destId="{D050E408-5807-4319-9C02-6BC592D2D210}" srcOrd="2" destOrd="0" parTransId="{6FBED5B2-7C4C-485E-B79C-EBAED5121BDE}" sibTransId="{93A15FB9-1B44-4A63-8A52-972F61A69844}"/>
    <dgm:cxn modelId="{6600577D-0823-4375-B002-B0BE34987B58}" type="presOf" srcId="{D050E408-5807-4319-9C02-6BC592D2D210}" destId="{3D3B558F-E005-497A-9EE9-737ABC83DC8A}" srcOrd="0" destOrd="0" presId="urn:microsoft.com/office/officeart/2005/8/layout/hList6"/>
    <dgm:cxn modelId="{853AB0DB-F043-4220-A8BE-248A938AD7E7}" srcId="{6FC77DA0-3AE7-4E7B-86B0-2B1A1F519BB9}" destId="{A1579E43-C4C1-4298-AED7-8166FB40B267}" srcOrd="1" destOrd="0" parTransId="{EC07961C-EA16-4830-9F5A-8AADA20CC3AE}" sibTransId="{763D284F-B879-4A4F-BFDA-B1551B28E981}"/>
    <dgm:cxn modelId="{4423956C-5C75-4CBE-876C-2DB32C774AD4}" srcId="{6FC77DA0-3AE7-4E7B-86B0-2B1A1F519BB9}" destId="{C638D5BA-2406-4BEA-8AF5-33EC0F6F785B}" srcOrd="10" destOrd="0" parTransId="{826766F1-F41E-4AA2-83EC-4F69DD5B0A31}" sibTransId="{522D8653-9515-4415-8E42-4CCB1A14C758}"/>
    <dgm:cxn modelId="{11986F12-EBB1-4739-9835-9B8D591E695A}" type="presOf" srcId="{C638D5BA-2406-4BEA-8AF5-33EC0F6F785B}" destId="{1050766E-1375-4FC1-800D-C92B79BE787D}" srcOrd="0" destOrd="0" presId="urn:microsoft.com/office/officeart/2005/8/layout/hList6"/>
    <dgm:cxn modelId="{42814C1D-E410-4727-A697-AC186010DA8F}" type="presOf" srcId="{DD7534A9-8BCA-4A94-AB76-07F97ACCD3E2}" destId="{ECC1119C-9DA8-4D48-A9D0-DCC5758EE3E4}" srcOrd="0" destOrd="0" presId="urn:microsoft.com/office/officeart/2005/8/layout/hList6"/>
    <dgm:cxn modelId="{A08BD81E-FF28-481F-AA5E-4D2DA6E4D37C}" srcId="{6FC77DA0-3AE7-4E7B-86B0-2B1A1F519BB9}" destId="{3EED1532-6E4C-4744-A057-FF127406754D}" srcOrd="11" destOrd="0" parTransId="{87EF0C45-F560-47CA-A4E8-9EFBCB2659A5}" sibTransId="{FB36910A-765E-40C0-B189-2F65DFA50F8D}"/>
    <dgm:cxn modelId="{A66CEFD6-467F-475F-BA16-DBB444D4734E}" srcId="{6FC77DA0-3AE7-4E7B-86B0-2B1A1F519BB9}" destId="{DD7534A9-8BCA-4A94-AB76-07F97ACCD3E2}" srcOrd="9" destOrd="0" parTransId="{E53A8A4D-3B14-4BAB-918A-33ED0121107E}" sibTransId="{E1CBC7CA-330E-42F6-84E2-820FFCB68EC1}"/>
    <dgm:cxn modelId="{17084E2B-2992-493A-A62A-AAEAF294FBA4}" srcId="{6FC77DA0-3AE7-4E7B-86B0-2B1A1F519BB9}" destId="{1D62A695-0BE6-448D-8726-4211AC488E0B}" srcOrd="8" destOrd="0" parTransId="{9E42AE54-A777-4615-9DB3-5725D5172FD3}" sibTransId="{F67B6D9F-DF3A-45A5-B110-A4ECA0DCCBA4}"/>
    <dgm:cxn modelId="{7BD0F518-D015-41B9-8711-51CECB37F840}" srcId="{6FC77DA0-3AE7-4E7B-86B0-2B1A1F519BB9}" destId="{9950B6EC-5800-482F-B0BE-1CE3842C91D2}" srcOrd="3" destOrd="0" parTransId="{043BF258-1011-472C-B0BF-3A147D119EE8}" sibTransId="{33572926-6273-4CC7-996D-A9F2C07F4D99}"/>
    <dgm:cxn modelId="{6A93CD36-4605-4C4E-8618-12986A10CC95}" type="presParOf" srcId="{589035DF-795F-4204-BFCE-E90C77EB53E2}" destId="{2422E5F1-4462-4DF9-8463-6A90030BA68C}" srcOrd="0" destOrd="0" presId="urn:microsoft.com/office/officeart/2005/8/layout/hList6"/>
    <dgm:cxn modelId="{6B89C62D-02E8-4CF2-836C-6567C0E28F51}" type="presParOf" srcId="{589035DF-795F-4204-BFCE-E90C77EB53E2}" destId="{3AF8F3DC-510B-49D9-A517-B6BC421FDA79}" srcOrd="1" destOrd="0" presId="urn:microsoft.com/office/officeart/2005/8/layout/hList6"/>
    <dgm:cxn modelId="{70A172B0-E5AA-4CA3-A529-3BA2C78351A5}" type="presParOf" srcId="{589035DF-795F-4204-BFCE-E90C77EB53E2}" destId="{911FD6AF-9B3A-4FEB-BD91-FDC65DFECF0F}" srcOrd="2" destOrd="0" presId="urn:microsoft.com/office/officeart/2005/8/layout/hList6"/>
    <dgm:cxn modelId="{5D2D2D5C-1ED4-430F-A04E-8D104CCB01FF}" type="presParOf" srcId="{589035DF-795F-4204-BFCE-E90C77EB53E2}" destId="{ACCB3B44-330F-47FA-AC1D-97991F333FF8}" srcOrd="3" destOrd="0" presId="urn:microsoft.com/office/officeart/2005/8/layout/hList6"/>
    <dgm:cxn modelId="{157E109F-4181-4A3F-857E-983F455A5020}" type="presParOf" srcId="{589035DF-795F-4204-BFCE-E90C77EB53E2}" destId="{3D3B558F-E005-497A-9EE9-737ABC83DC8A}" srcOrd="4" destOrd="0" presId="urn:microsoft.com/office/officeart/2005/8/layout/hList6"/>
    <dgm:cxn modelId="{1D3E2869-21F7-483F-A8E5-5B5C377F34FF}" type="presParOf" srcId="{589035DF-795F-4204-BFCE-E90C77EB53E2}" destId="{AE6BF629-78FC-463F-9234-B4D5B6C8C6A5}" srcOrd="5" destOrd="0" presId="urn:microsoft.com/office/officeart/2005/8/layout/hList6"/>
    <dgm:cxn modelId="{92639484-05C8-43E3-9AB3-F75C36C88360}" type="presParOf" srcId="{589035DF-795F-4204-BFCE-E90C77EB53E2}" destId="{E853B569-665E-4CB1-A82F-9C2B11970D57}" srcOrd="6" destOrd="0" presId="urn:microsoft.com/office/officeart/2005/8/layout/hList6"/>
    <dgm:cxn modelId="{30FF92D8-525F-483C-83AC-720B9F1EE709}" type="presParOf" srcId="{589035DF-795F-4204-BFCE-E90C77EB53E2}" destId="{D9846558-6169-4FB8-AF12-B419D5D18278}" srcOrd="7" destOrd="0" presId="urn:microsoft.com/office/officeart/2005/8/layout/hList6"/>
    <dgm:cxn modelId="{EA342FEC-F522-46CB-BC87-CB07CAEB9C99}" type="presParOf" srcId="{589035DF-795F-4204-BFCE-E90C77EB53E2}" destId="{271EA472-A313-41E5-8DC4-BB615655B35D}" srcOrd="8" destOrd="0" presId="urn:microsoft.com/office/officeart/2005/8/layout/hList6"/>
    <dgm:cxn modelId="{E53A8CD4-D3AD-4391-A438-A2A168D5E9A4}" type="presParOf" srcId="{589035DF-795F-4204-BFCE-E90C77EB53E2}" destId="{E660723B-07E0-4C10-90B1-0596321FC8E4}" srcOrd="9" destOrd="0" presId="urn:microsoft.com/office/officeart/2005/8/layout/hList6"/>
    <dgm:cxn modelId="{40FD86B3-2FA5-4A13-B328-A6B3E3EC1675}" type="presParOf" srcId="{589035DF-795F-4204-BFCE-E90C77EB53E2}" destId="{9DE1900D-BE07-4DE8-8E9C-8F6FB55171BE}" srcOrd="10" destOrd="0" presId="urn:microsoft.com/office/officeart/2005/8/layout/hList6"/>
    <dgm:cxn modelId="{19202D93-1A7A-49F7-9B1F-E08808A0383C}" type="presParOf" srcId="{589035DF-795F-4204-BFCE-E90C77EB53E2}" destId="{615D63C4-0DEC-4C64-B76F-216B3FCC2586}" srcOrd="11" destOrd="0" presId="urn:microsoft.com/office/officeart/2005/8/layout/hList6"/>
    <dgm:cxn modelId="{8B116A60-AE2C-40A9-8F7E-288526E0D67C}" type="presParOf" srcId="{589035DF-795F-4204-BFCE-E90C77EB53E2}" destId="{237D8960-40A7-4B1F-B408-D085581EDAE8}" srcOrd="12" destOrd="0" presId="urn:microsoft.com/office/officeart/2005/8/layout/hList6"/>
    <dgm:cxn modelId="{08EB0E29-E01F-4BEB-A4B1-547CA3448AEF}" type="presParOf" srcId="{589035DF-795F-4204-BFCE-E90C77EB53E2}" destId="{F542EF64-384C-4720-AC5B-24E3B5B6F146}" srcOrd="13" destOrd="0" presId="urn:microsoft.com/office/officeart/2005/8/layout/hList6"/>
    <dgm:cxn modelId="{7A265E89-AE30-4C86-B9D3-DAAEDD4D9442}" type="presParOf" srcId="{589035DF-795F-4204-BFCE-E90C77EB53E2}" destId="{28B3CBCA-C09A-46F3-97C8-D6D600C84562}" srcOrd="14" destOrd="0" presId="urn:microsoft.com/office/officeart/2005/8/layout/hList6"/>
    <dgm:cxn modelId="{83F251E8-40C9-4D1B-B23E-1ABB50420E42}" type="presParOf" srcId="{589035DF-795F-4204-BFCE-E90C77EB53E2}" destId="{8BE1E7B9-39C4-4F0C-8B43-D1DD40D48A8C}" srcOrd="15" destOrd="0" presId="urn:microsoft.com/office/officeart/2005/8/layout/hList6"/>
    <dgm:cxn modelId="{0D41A135-0CDA-496D-9A18-3E747A677CAD}" type="presParOf" srcId="{589035DF-795F-4204-BFCE-E90C77EB53E2}" destId="{9DF2D5F8-BF18-4024-9A95-FA8511B26349}" srcOrd="16" destOrd="0" presId="urn:microsoft.com/office/officeart/2005/8/layout/hList6"/>
    <dgm:cxn modelId="{6475D697-9054-4E0F-87BF-0D9BB8FCD5CC}" type="presParOf" srcId="{589035DF-795F-4204-BFCE-E90C77EB53E2}" destId="{74342188-D943-4B9C-A0B9-C0D04B5FF84F}" srcOrd="17" destOrd="0" presId="urn:microsoft.com/office/officeart/2005/8/layout/hList6"/>
    <dgm:cxn modelId="{9B15923C-27C4-4114-8ABF-03A29733F081}" type="presParOf" srcId="{589035DF-795F-4204-BFCE-E90C77EB53E2}" destId="{ECC1119C-9DA8-4D48-A9D0-DCC5758EE3E4}" srcOrd="18" destOrd="0" presId="urn:microsoft.com/office/officeart/2005/8/layout/hList6"/>
    <dgm:cxn modelId="{5FDEC4F3-8002-4616-B6C8-45CFD7A76492}" type="presParOf" srcId="{589035DF-795F-4204-BFCE-E90C77EB53E2}" destId="{16CF3A35-F2BD-4454-8CCF-EA73C769C6B4}" srcOrd="19" destOrd="0" presId="urn:microsoft.com/office/officeart/2005/8/layout/hList6"/>
    <dgm:cxn modelId="{CADA4C24-ECCB-4A48-8007-3E3A5E2F81FD}" type="presParOf" srcId="{589035DF-795F-4204-BFCE-E90C77EB53E2}" destId="{1050766E-1375-4FC1-800D-C92B79BE787D}" srcOrd="20" destOrd="0" presId="urn:microsoft.com/office/officeart/2005/8/layout/hList6"/>
    <dgm:cxn modelId="{2756D68D-9560-4A8D-9A1E-423A72BB47E5}" type="presParOf" srcId="{589035DF-795F-4204-BFCE-E90C77EB53E2}" destId="{06BFAFA5-C55C-415F-854D-C71391FAEF45}" srcOrd="21" destOrd="0" presId="urn:microsoft.com/office/officeart/2005/8/layout/hList6"/>
    <dgm:cxn modelId="{9A510DDE-01EA-43A0-A1C2-9BBDF1265BD8}" type="presParOf" srcId="{589035DF-795F-4204-BFCE-E90C77EB53E2}" destId="{044D1CFF-4AF8-4286-8073-4A64F5905651}" srcOrd="2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01F0F1-9C71-445D-8C0B-119FC123A205}" type="doc">
      <dgm:prSet loTypeId="urn:microsoft.com/office/officeart/2005/8/layout/chevron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6B6AE36-3FE7-45E3-B5C2-15430FB1AA4C}">
      <dgm:prSet phldrT="[Текст]" custT="1"/>
      <dgm:spPr/>
      <dgm:t>
        <a:bodyPr/>
        <a:lstStyle/>
        <a:p>
          <a:endParaRPr lang="ru-RU" sz="1200" baseline="0" dirty="0"/>
        </a:p>
      </dgm:t>
    </dgm:pt>
    <dgm:pt modelId="{27895B08-A43C-461B-B715-865123B66715}" type="parTrans" cxnId="{8A405851-1E88-4B5B-BFEB-80CDD1AE6E3F}">
      <dgm:prSet/>
      <dgm:spPr/>
      <dgm:t>
        <a:bodyPr/>
        <a:lstStyle/>
        <a:p>
          <a:endParaRPr lang="ru-RU"/>
        </a:p>
      </dgm:t>
    </dgm:pt>
    <dgm:pt modelId="{CC4B4535-3CC1-40AD-AA4B-BCD8149DFE28}" type="sibTrans" cxnId="{8A405851-1E88-4B5B-BFEB-80CDD1AE6E3F}">
      <dgm:prSet/>
      <dgm:spPr/>
      <dgm:t>
        <a:bodyPr/>
        <a:lstStyle/>
        <a:p>
          <a:endParaRPr lang="ru-RU"/>
        </a:p>
      </dgm:t>
    </dgm:pt>
    <dgm:pt modelId="{75515560-B7A1-48E7-8A35-50116051D123}">
      <dgm:prSet custT="1"/>
      <dgm:spPr/>
      <dgm:t>
        <a:bodyPr/>
        <a:lstStyle/>
        <a:p>
          <a:r>
            <a:rPr lang="ru-RU" sz="1600" b="1" cap="none" spc="0" baseline="0" dirty="0">
              <a:ln w="1905">
                <a:solidFill>
                  <a:srgbClr val="0070C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На чем основывается проект бюджета округа на 2026год  и на плановый период 2027и 2028  годов                                                   </a:t>
          </a:r>
          <a:endParaRPr lang="ru-RU" sz="1600" b="1" cap="none" spc="0" dirty="0">
            <a:ln w="1905">
              <a:solidFill>
                <a:srgbClr val="0070C0"/>
              </a:solidFill>
            </a:ln>
            <a:solidFill>
              <a:srgbClr val="0070C0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43F543A-114B-4448-B82B-8BFDAFC9E94D}" type="parTrans" cxnId="{6614E597-386D-4C95-ABB2-D7AA786EB4D2}">
      <dgm:prSet/>
      <dgm:spPr/>
      <dgm:t>
        <a:bodyPr/>
        <a:lstStyle/>
        <a:p>
          <a:endParaRPr lang="ru-RU"/>
        </a:p>
      </dgm:t>
    </dgm:pt>
    <dgm:pt modelId="{A64A4099-8F6E-48BF-9FDA-219367808407}" type="sibTrans" cxnId="{6614E597-386D-4C95-ABB2-D7AA786EB4D2}">
      <dgm:prSet/>
      <dgm:spPr/>
      <dgm:t>
        <a:bodyPr/>
        <a:lstStyle/>
        <a:p>
          <a:endParaRPr lang="ru-RU"/>
        </a:p>
      </dgm:t>
    </dgm:pt>
    <dgm:pt modelId="{1FFF8DB6-F178-4E9D-9A98-9941D8C62B0D}" type="pres">
      <dgm:prSet presAssocID="{B501F0F1-9C71-445D-8C0B-119FC123A2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3D8541-EAC8-46C3-957F-980CC962757E}" type="pres">
      <dgm:prSet presAssocID="{16B6AE36-3FE7-45E3-B5C2-15430FB1AA4C}" presName="composite" presStyleCnt="0"/>
      <dgm:spPr/>
    </dgm:pt>
    <dgm:pt modelId="{4ECE165F-50BC-4A8F-A790-348DBFE57CF7}" type="pres">
      <dgm:prSet presAssocID="{16B6AE36-3FE7-45E3-B5C2-15430FB1AA4C}" presName="parentText" presStyleLbl="alignNode1" presStyleIdx="0" presStyleCnt="1" custScaleX="1214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3AD86A-DA79-46E1-8666-C7B80561DA81}" type="pres">
      <dgm:prSet presAssocID="{16B6AE36-3FE7-45E3-B5C2-15430FB1AA4C}" presName="descendantText" presStyleLbl="alignAcc1" presStyleIdx="0" presStyleCnt="1" custScaleX="69665" custScaleY="106069" custLinFactNeighborX="-4540" custLinFactNeighborY="206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2ADAB0-4BE4-4C21-A232-52083BFC123D}" type="presOf" srcId="{16B6AE36-3FE7-45E3-B5C2-15430FB1AA4C}" destId="{4ECE165F-50BC-4A8F-A790-348DBFE57CF7}" srcOrd="0" destOrd="0" presId="urn:microsoft.com/office/officeart/2005/8/layout/chevron2"/>
    <dgm:cxn modelId="{63B419AC-D9EC-4ADB-9905-FDF5B8821176}" type="presOf" srcId="{B501F0F1-9C71-445D-8C0B-119FC123A205}" destId="{1FFF8DB6-F178-4E9D-9A98-9941D8C62B0D}" srcOrd="0" destOrd="0" presId="urn:microsoft.com/office/officeart/2005/8/layout/chevron2"/>
    <dgm:cxn modelId="{6614E597-386D-4C95-ABB2-D7AA786EB4D2}" srcId="{16B6AE36-3FE7-45E3-B5C2-15430FB1AA4C}" destId="{75515560-B7A1-48E7-8A35-50116051D123}" srcOrd="0" destOrd="0" parTransId="{C43F543A-114B-4448-B82B-8BFDAFC9E94D}" sibTransId="{A64A4099-8F6E-48BF-9FDA-219367808407}"/>
    <dgm:cxn modelId="{D525CA5E-A053-450F-97A8-AB12518AD86D}" type="presOf" srcId="{75515560-B7A1-48E7-8A35-50116051D123}" destId="{D73AD86A-DA79-46E1-8666-C7B80561DA81}" srcOrd="0" destOrd="0" presId="urn:microsoft.com/office/officeart/2005/8/layout/chevron2"/>
    <dgm:cxn modelId="{8A405851-1E88-4B5B-BFEB-80CDD1AE6E3F}" srcId="{B501F0F1-9C71-445D-8C0B-119FC123A205}" destId="{16B6AE36-3FE7-45E3-B5C2-15430FB1AA4C}" srcOrd="0" destOrd="0" parTransId="{27895B08-A43C-461B-B715-865123B66715}" sibTransId="{CC4B4535-3CC1-40AD-AA4B-BCD8149DFE28}"/>
    <dgm:cxn modelId="{6031C875-4D74-4122-9925-FFEA63ACCCD1}" type="presParOf" srcId="{1FFF8DB6-F178-4E9D-9A98-9941D8C62B0D}" destId="{F93D8541-EAC8-46C3-957F-980CC962757E}" srcOrd="0" destOrd="0" presId="urn:microsoft.com/office/officeart/2005/8/layout/chevron2"/>
    <dgm:cxn modelId="{BB62F2DC-9E89-44FD-BE9F-D19668BE236D}" type="presParOf" srcId="{F93D8541-EAC8-46C3-957F-980CC962757E}" destId="{4ECE165F-50BC-4A8F-A790-348DBFE57CF7}" srcOrd="0" destOrd="0" presId="urn:microsoft.com/office/officeart/2005/8/layout/chevron2"/>
    <dgm:cxn modelId="{88F44BBB-0D10-4182-862D-7896582F9C56}" type="presParOf" srcId="{F93D8541-EAC8-46C3-957F-980CC962757E}" destId="{D73AD86A-DA79-46E1-8666-C7B80561DA8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09201EC-77FC-424A-B2F2-BAD8AA3B9447}" type="doc">
      <dgm:prSet loTypeId="urn:microsoft.com/office/officeart/2005/8/layout/vProcess5" loCatId="process" qsTypeId="urn:microsoft.com/office/officeart/2005/8/quickstyle/3d1" qsCatId="3D" csTypeId="urn:microsoft.com/office/officeart/2005/8/colors/colorful2" csCatId="colorful" phldr="1"/>
      <dgm:spPr/>
    </dgm:pt>
    <dgm:pt modelId="{2E80F6F6-D359-4D9F-A461-9629613E2D4D}">
      <dgm:prSet phldrT="[Текст]" custT="1"/>
      <dgm:spPr/>
      <dgm:t>
        <a:bodyPr/>
        <a:lstStyle/>
        <a:p>
          <a:r>
            <a:rPr lang="ru-RU" sz="1400" b="1" baseline="0" dirty="0"/>
            <a:t>Бюджетном послании Президента Российской Федерации</a:t>
          </a:r>
        </a:p>
      </dgm:t>
    </dgm:pt>
    <dgm:pt modelId="{A720C8B3-DB3E-4041-9CA9-BF34074679BD}" type="parTrans" cxnId="{6E97C923-3677-4017-9C04-7BE43C73CBF1}">
      <dgm:prSet/>
      <dgm:spPr/>
      <dgm:t>
        <a:bodyPr/>
        <a:lstStyle/>
        <a:p>
          <a:endParaRPr lang="ru-RU"/>
        </a:p>
      </dgm:t>
    </dgm:pt>
    <dgm:pt modelId="{1402A1E5-4566-4725-BD05-97ACB4791EB1}" type="sibTrans" cxnId="{6E97C923-3677-4017-9C04-7BE43C73CBF1}">
      <dgm:prSet/>
      <dgm:spPr/>
      <dgm:t>
        <a:bodyPr/>
        <a:lstStyle/>
        <a:p>
          <a:endParaRPr lang="ru-RU" dirty="0"/>
        </a:p>
      </dgm:t>
    </dgm:pt>
    <dgm:pt modelId="{2AFCFC02-15D6-457C-A503-B0D07FE33F33}">
      <dgm:prSet phldrT="[Текст]" custT="1"/>
      <dgm:spPr/>
      <dgm:t>
        <a:bodyPr/>
        <a:lstStyle/>
        <a:p>
          <a:r>
            <a:rPr lang="ru-RU" sz="1400" b="1" baseline="0" dirty="0"/>
            <a:t>Прогнозе социально-экономического развития Ветлужского муниципального округа</a:t>
          </a:r>
        </a:p>
      </dgm:t>
    </dgm:pt>
    <dgm:pt modelId="{425C3942-B984-4570-8649-A173B443528A}" type="parTrans" cxnId="{08A29DF1-7452-4736-92AA-528B6263160C}">
      <dgm:prSet/>
      <dgm:spPr/>
      <dgm:t>
        <a:bodyPr/>
        <a:lstStyle/>
        <a:p>
          <a:endParaRPr lang="ru-RU"/>
        </a:p>
      </dgm:t>
    </dgm:pt>
    <dgm:pt modelId="{764A616B-D4DB-4D12-9313-93DF8C102141}" type="sibTrans" cxnId="{08A29DF1-7452-4736-92AA-528B6263160C}">
      <dgm:prSet/>
      <dgm:spPr/>
      <dgm:t>
        <a:bodyPr/>
        <a:lstStyle/>
        <a:p>
          <a:endParaRPr lang="ru-RU" dirty="0"/>
        </a:p>
      </dgm:t>
    </dgm:pt>
    <dgm:pt modelId="{FB760F3E-AA00-4FBF-B3C3-DB970A801E81}">
      <dgm:prSet phldrT="[Текст]" custT="1"/>
      <dgm:spPr/>
      <dgm:t>
        <a:bodyPr/>
        <a:lstStyle/>
        <a:p>
          <a:r>
            <a:rPr lang="ru-RU" sz="1400" b="1" baseline="0" dirty="0"/>
            <a:t>Основных направлениях бюджетной и налоговой политики Ветлужского муниципального округа</a:t>
          </a:r>
        </a:p>
      </dgm:t>
    </dgm:pt>
    <dgm:pt modelId="{8BB24126-71C0-4434-AC06-F3FF79D04C9E}" type="parTrans" cxnId="{14098DF7-B3C1-4EC3-8965-387D26299D9A}">
      <dgm:prSet/>
      <dgm:spPr/>
      <dgm:t>
        <a:bodyPr/>
        <a:lstStyle/>
        <a:p>
          <a:endParaRPr lang="ru-RU"/>
        </a:p>
      </dgm:t>
    </dgm:pt>
    <dgm:pt modelId="{6D814707-BCE2-4019-9063-5A23200FAB8B}" type="sibTrans" cxnId="{14098DF7-B3C1-4EC3-8965-387D26299D9A}">
      <dgm:prSet/>
      <dgm:spPr/>
      <dgm:t>
        <a:bodyPr/>
        <a:lstStyle/>
        <a:p>
          <a:endParaRPr lang="ru-RU" dirty="0"/>
        </a:p>
      </dgm:t>
    </dgm:pt>
    <dgm:pt modelId="{5D091A0C-C2DB-4B2A-A744-B6BAFB1E6974}">
      <dgm:prSet phldrT="[Текст]" custT="1"/>
      <dgm:spPr/>
      <dgm:t>
        <a:bodyPr/>
        <a:lstStyle/>
        <a:p>
          <a:r>
            <a:rPr lang="ru-RU" sz="1400" b="1" baseline="0" dirty="0"/>
            <a:t>Муниципальных программах Ветлужского муниципального округа</a:t>
          </a:r>
        </a:p>
      </dgm:t>
    </dgm:pt>
    <dgm:pt modelId="{76CFF28D-31D8-4D33-9FDE-2E101A3C6EE7}" type="parTrans" cxnId="{B44BA388-E11A-4C6B-AABB-9CA6A960DE25}">
      <dgm:prSet/>
      <dgm:spPr/>
      <dgm:t>
        <a:bodyPr/>
        <a:lstStyle/>
        <a:p>
          <a:endParaRPr lang="ru-RU"/>
        </a:p>
      </dgm:t>
    </dgm:pt>
    <dgm:pt modelId="{0C7218A6-392A-4C47-9AC7-196947E315DD}" type="sibTrans" cxnId="{B44BA388-E11A-4C6B-AABB-9CA6A960DE25}">
      <dgm:prSet/>
      <dgm:spPr/>
      <dgm:t>
        <a:bodyPr/>
        <a:lstStyle/>
        <a:p>
          <a:endParaRPr lang="ru-RU"/>
        </a:p>
      </dgm:t>
    </dgm:pt>
    <dgm:pt modelId="{CF23BF98-6026-400E-A9A3-9EF920513568}" type="pres">
      <dgm:prSet presAssocID="{909201EC-77FC-424A-B2F2-BAD8AA3B9447}" presName="outerComposite" presStyleCnt="0">
        <dgm:presLayoutVars>
          <dgm:chMax val="5"/>
          <dgm:dir/>
          <dgm:resizeHandles val="exact"/>
        </dgm:presLayoutVars>
      </dgm:prSet>
      <dgm:spPr/>
    </dgm:pt>
    <dgm:pt modelId="{607DDDD7-ADC3-4D65-8704-4B37697769F9}" type="pres">
      <dgm:prSet presAssocID="{909201EC-77FC-424A-B2F2-BAD8AA3B9447}" presName="dummyMaxCanvas" presStyleCnt="0">
        <dgm:presLayoutVars/>
      </dgm:prSet>
      <dgm:spPr/>
    </dgm:pt>
    <dgm:pt modelId="{271A45AC-3348-4FAF-9AFF-600B8A954B50}" type="pres">
      <dgm:prSet presAssocID="{909201EC-77FC-424A-B2F2-BAD8AA3B9447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FA1CA0-E18A-422B-9EF9-BF1CF0BEEBC1}" type="pres">
      <dgm:prSet presAssocID="{909201EC-77FC-424A-B2F2-BAD8AA3B9447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9779E8-668B-4487-A088-251B6762649C}" type="pres">
      <dgm:prSet presAssocID="{909201EC-77FC-424A-B2F2-BAD8AA3B9447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63A84A-0696-4C75-A795-B09945FCBD89}" type="pres">
      <dgm:prSet presAssocID="{909201EC-77FC-424A-B2F2-BAD8AA3B9447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DB38E0-D849-428B-A7A3-56507FB73F39}" type="pres">
      <dgm:prSet presAssocID="{909201EC-77FC-424A-B2F2-BAD8AA3B9447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266E9-2219-47E6-95B6-3ED0589B8730}" type="pres">
      <dgm:prSet presAssocID="{909201EC-77FC-424A-B2F2-BAD8AA3B9447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2F57C-89AA-4FA2-8A15-CAB08F0B9DD9}" type="pres">
      <dgm:prSet presAssocID="{909201EC-77FC-424A-B2F2-BAD8AA3B9447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89FFF1-5D6C-45BB-8629-F179FF71EEA2}" type="pres">
      <dgm:prSet presAssocID="{909201EC-77FC-424A-B2F2-BAD8AA3B9447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0890EE-0F78-4427-A46E-2D1ACB0CF54F}" type="pres">
      <dgm:prSet presAssocID="{909201EC-77FC-424A-B2F2-BAD8AA3B9447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D77F7-B18D-47A4-A966-ACEA2C058C69}" type="pres">
      <dgm:prSet presAssocID="{909201EC-77FC-424A-B2F2-BAD8AA3B9447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0AF547-C7A4-4A10-92C6-79C86F1377FF}" type="pres">
      <dgm:prSet presAssocID="{909201EC-77FC-424A-B2F2-BAD8AA3B9447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2FC050-19E2-4201-BE25-F04BADCC8723}" type="presOf" srcId="{909201EC-77FC-424A-B2F2-BAD8AA3B9447}" destId="{CF23BF98-6026-400E-A9A3-9EF920513568}" srcOrd="0" destOrd="0" presId="urn:microsoft.com/office/officeart/2005/8/layout/vProcess5"/>
    <dgm:cxn modelId="{C0F4BB21-C043-423A-8F90-1B82D5166012}" type="presOf" srcId="{5D091A0C-C2DB-4B2A-A744-B6BAFB1E6974}" destId="{9363A84A-0696-4C75-A795-B09945FCBD89}" srcOrd="0" destOrd="0" presId="urn:microsoft.com/office/officeart/2005/8/layout/vProcess5"/>
    <dgm:cxn modelId="{6E97C923-3677-4017-9C04-7BE43C73CBF1}" srcId="{909201EC-77FC-424A-B2F2-BAD8AA3B9447}" destId="{2E80F6F6-D359-4D9F-A461-9629613E2D4D}" srcOrd="0" destOrd="0" parTransId="{A720C8B3-DB3E-4041-9CA9-BF34074679BD}" sibTransId="{1402A1E5-4566-4725-BD05-97ACB4791EB1}"/>
    <dgm:cxn modelId="{B44BA388-E11A-4C6B-AABB-9CA6A960DE25}" srcId="{909201EC-77FC-424A-B2F2-BAD8AA3B9447}" destId="{5D091A0C-C2DB-4B2A-A744-B6BAFB1E6974}" srcOrd="3" destOrd="0" parTransId="{76CFF28D-31D8-4D33-9FDE-2E101A3C6EE7}" sibTransId="{0C7218A6-392A-4C47-9AC7-196947E315DD}"/>
    <dgm:cxn modelId="{FB55AEDB-4895-47E0-970B-F2A4FD62DD93}" type="presOf" srcId="{764A616B-D4DB-4D12-9313-93DF8C102141}" destId="{479266E9-2219-47E6-95B6-3ED0589B8730}" srcOrd="0" destOrd="0" presId="urn:microsoft.com/office/officeart/2005/8/layout/vProcess5"/>
    <dgm:cxn modelId="{14098DF7-B3C1-4EC3-8965-387D26299D9A}" srcId="{909201EC-77FC-424A-B2F2-BAD8AA3B9447}" destId="{FB760F3E-AA00-4FBF-B3C3-DB970A801E81}" srcOrd="2" destOrd="0" parTransId="{8BB24126-71C0-4434-AC06-F3FF79D04C9E}" sibTransId="{6D814707-BCE2-4019-9063-5A23200FAB8B}"/>
    <dgm:cxn modelId="{84DB31CE-3B4B-43D4-9919-BAF3B107EBAC}" type="presOf" srcId="{FB760F3E-AA00-4FBF-B3C3-DB970A801E81}" destId="{1C9779E8-668B-4487-A088-251B6762649C}" srcOrd="0" destOrd="0" presId="urn:microsoft.com/office/officeart/2005/8/layout/vProcess5"/>
    <dgm:cxn modelId="{30CF3266-CEAF-4D82-BB24-674C21D349FA}" type="presOf" srcId="{2E80F6F6-D359-4D9F-A461-9629613E2D4D}" destId="{DC89FFF1-5D6C-45BB-8629-F179FF71EEA2}" srcOrd="1" destOrd="0" presId="urn:microsoft.com/office/officeart/2005/8/layout/vProcess5"/>
    <dgm:cxn modelId="{A19D02FB-3AC5-4E39-808C-53F03A41E976}" type="presOf" srcId="{FB760F3E-AA00-4FBF-B3C3-DB970A801E81}" destId="{E40D77F7-B18D-47A4-A966-ACEA2C058C69}" srcOrd="1" destOrd="0" presId="urn:microsoft.com/office/officeart/2005/8/layout/vProcess5"/>
    <dgm:cxn modelId="{A9EC4FC9-D40A-4950-82EF-D72C4E32C0FD}" type="presOf" srcId="{2E80F6F6-D359-4D9F-A461-9629613E2D4D}" destId="{271A45AC-3348-4FAF-9AFF-600B8A954B50}" srcOrd="0" destOrd="0" presId="urn:microsoft.com/office/officeart/2005/8/layout/vProcess5"/>
    <dgm:cxn modelId="{F5ADC812-C696-4DD7-B57D-C4A41B656279}" type="presOf" srcId="{2AFCFC02-15D6-457C-A503-B0D07FE33F33}" destId="{9D0890EE-0F78-4427-A46E-2D1ACB0CF54F}" srcOrd="1" destOrd="0" presId="urn:microsoft.com/office/officeart/2005/8/layout/vProcess5"/>
    <dgm:cxn modelId="{D04A6B98-14BB-48CB-9189-834B00464FA4}" type="presOf" srcId="{6D814707-BCE2-4019-9063-5A23200FAB8B}" destId="{BDA2F57C-89AA-4FA2-8A15-CAB08F0B9DD9}" srcOrd="0" destOrd="0" presId="urn:microsoft.com/office/officeart/2005/8/layout/vProcess5"/>
    <dgm:cxn modelId="{7B8FF3C7-542D-4BEB-AC30-BC152C2B8758}" type="presOf" srcId="{2AFCFC02-15D6-457C-A503-B0D07FE33F33}" destId="{18FA1CA0-E18A-422B-9EF9-BF1CF0BEEBC1}" srcOrd="0" destOrd="0" presId="urn:microsoft.com/office/officeart/2005/8/layout/vProcess5"/>
    <dgm:cxn modelId="{860BBC96-FD55-4470-8275-2A4AF6B52A87}" type="presOf" srcId="{1402A1E5-4566-4725-BD05-97ACB4791EB1}" destId="{AADB38E0-D849-428B-A7A3-56507FB73F39}" srcOrd="0" destOrd="0" presId="urn:microsoft.com/office/officeart/2005/8/layout/vProcess5"/>
    <dgm:cxn modelId="{08A29DF1-7452-4736-92AA-528B6263160C}" srcId="{909201EC-77FC-424A-B2F2-BAD8AA3B9447}" destId="{2AFCFC02-15D6-457C-A503-B0D07FE33F33}" srcOrd="1" destOrd="0" parTransId="{425C3942-B984-4570-8649-A173B443528A}" sibTransId="{764A616B-D4DB-4D12-9313-93DF8C102141}"/>
    <dgm:cxn modelId="{3240ABE2-72AB-47ED-96A0-E04F2216FFDD}" type="presOf" srcId="{5D091A0C-C2DB-4B2A-A744-B6BAFB1E6974}" destId="{D50AF547-C7A4-4A10-92C6-79C86F1377FF}" srcOrd="1" destOrd="0" presId="urn:microsoft.com/office/officeart/2005/8/layout/vProcess5"/>
    <dgm:cxn modelId="{C88D0BC8-B18D-47F6-96B1-88FE37E0E50F}" type="presParOf" srcId="{CF23BF98-6026-400E-A9A3-9EF920513568}" destId="{607DDDD7-ADC3-4D65-8704-4B37697769F9}" srcOrd="0" destOrd="0" presId="urn:microsoft.com/office/officeart/2005/8/layout/vProcess5"/>
    <dgm:cxn modelId="{5FADC470-960A-46D8-94AB-F219893651FA}" type="presParOf" srcId="{CF23BF98-6026-400E-A9A3-9EF920513568}" destId="{271A45AC-3348-4FAF-9AFF-600B8A954B50}" srcOrd="1" destOrd="0" presId="urn:microsoft.com/office/officeart/2005/8/layout/vProcess5"/>
    <dgm:cxn modelId="{F6E62E08-3850-41F9-849D-0BB5F81FCC1A}" type="presParOf" srcId="{CF23BF98-6026-400E-A9A3-9EF920513568}" destId="{18FA1CA0-E18A-422B-9EF9-BF1CF0BEEBC1}" srcOrd="2" destOrd="0" presId="urn:microsoft.com/office/officeart/2005/8/layout/vProcess5"/>
    <dgm:cxn modelId="{A7CBE293-BDE0-4165-A662-DC89D30B6B8F}" type="presParOf" srcId="{CF23BF98-6026-400E-A9A3-9EF920513568}" destId="{1C9779E8-668B-4487-A088-251B6762649C}" srcOrd="3" destOrd="0" presId="urn:microsoft.com/office/officeart/2005/8/layout/vProcess5"/>
    <dgm:cxn modelId="{87CC91DB-AA97-4368-BBF3-D4B967C7793D}" type="presParOf" srcId="{CF23BF98-6026-400E-A9A3-9EF920513568}" destId="{9363A84A-0696-4C75-A795-B09945FCBD89}" srcOrd="4" destOrd="0" presId="urn:microsoft.com/office/officeart/2005/8/layout/vProcess5"/>
    <dgm:cxn modelId="{A887FFB3-77BF-4AC0-ABFE-A1F70DBB573C}" type="presParOf" srcId="{CF23BF98-6026-400E-A9A3-9EF920513568}" destId="{AADB38E0-D849-428B-A7A3-56507FB73F39}" srcOrd="5" destOrd="0" presId="urn:microsoft.com/office/officeart/2005/8/layout/vProcess5"/>
    <dgm:cxn modelId="{793EDCB2-9075-4741-92BC-B9CF6265E405}" type="presParOf" srcId="{CF23BF98-6026-400E-A9A3-9EF920513568}" destId="{479266E9-2219-47E6-95B6-3ED0589B8730}" srcOrd="6" destOrd="0" presId="urn:microsoft.com/office/officeart/2005/8/layout/vProcess5"/>
    <dgm:cxn modelId="{48AF7BA2-272D-4C9B-AF62-0199E854F58A}" type="presParOf" srcId="{CF23BF98-6026-400E-A9A3-9EF920513568}" destId="{BDA2F57C-89AA-4FA2-8A15-CAB08F0B9DD9}" srcOrd="7" destOrd="0" presId="urn:microsoft.com/office/officeart/2005/8/layout/vProcess5"/>
    <dgm:cxn modelId="{7F0978F9-DAF1-4042-9B39-E32B057C6FF2}" type="presParOf" srcId="{CF23BF98-6026-400E-A9A3-9EF920513568}" destId="{DC89FFF1-5D6C-45BB-8629-F179FF71EEA2}" srcOrd="8" destOrd="0" presId="urn:microsoft.com/office/officeart/2005/8/layout/vProcess5"/>
    <dgm:cxn modelId="{66869CF9-D5D6-4A6C-8EA4-15DE6504D33A}" type="presParOf" srcId="{CF23BF98-6026-400E-A9A3-9EF920513568}" destId="{9D0890EE-0F78-4427-A46E-2D1ACB0CF54F}" srcOrd="9" destOrd="0" presId="urn:microsoft.com/office/officeart/2005/8/layout/vProcess5"/>
    <dgm:cxn modelId="{44E512E2-8334-4771-B4C3-3F4E50CC480B}" type="presParOf" srcId="{CF23BF98-6026-400E-A9A3-9EF920513568}" destId="{E40D77F7-B18D-47A4-A966-ACEA2C058C69}" srcOrd="10" destOrd="0" presId="urn:microsoft.com/office/officeart/2005/8/layout/vProcess5"/>
    <dgm:cxn modelId="{98890FA4-248C-4E33-86CA-F9F50EAE13BB}" type="presParOf" srcId="{CF23BF98-6026-400E-A9A3-9EF920513568}" destId="{D50AF547-C7A4-4A10-92C6-79C86F1377F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E66A708-17EC-43BC-8F9D-6AB098FF0987}" type="doc">
      <dgm:prSet loTypeId="urn:microsoft.com/office/officeart/2005/8/layout/venn2" loCatId="relationship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E13E517-7A07-4589-85EC-A5A7CF9D2B1B}">
      <dgm:prSet phldrT="[Текст]" custT="1"/>
      <dgm:spPr/>
      <dgm:t>
        <a:bodyPr/>
        <a:lstStyle/>
        <a:p>
          <a:r>
            <a:rPr lang="ru-RU" sz="1100" b="1" i="0" u="none" dirty="0">
              <a:latin typeface="Times New Roman" pitchFamily="18" charset="0"/>
              <a:cs typeface="Times New Roman" pitchFamily="18" charset="0"/>
            </a:rPr>
            <a:t>исполнение бюджета по программной классификации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5D4F8EC8-C570-4581-A808-D214FD932276}" type="parTrans" cxnId="{FC3B4791-5C32-411A-B1DD-D11B6F0B696A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C7BE5B3E-A74D-47CC-AF89-B1F9DB023D64}" type="sibTrans" cxnId="{FC3B4791-5C32-411A-B1DD-D11B6F0B696A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CAA5F598-6216-45A0-ADBC-E94F814487D8}">
      <dgm:prSet phldrT="[Текст]" custT="1"/>
      <dgm:spPr/>
      <dgm:t>
        <a:bodyPr/>
        <a:lstStyle/>
        <a:p>
          <a:r>
            <a:rPr lang="ru-RU" sz="2000" b="1" smtClean="0">
              <a:latin typeface="Times New Roman" pitchFamily="18" charset="0"/>
              <a:cs typeface="Times New Roman" pitchFamily="18" charset="0"/>
            </a:rPr>
            <a:t>25 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муниципальных программ</a:t>
          </a:r>
        </a:p>
      </dgm:t>
    </dgm:pt>
    <dgm:pt modelId="{46915E5A-5770-4BF8-8378-662EAC4A314E}" type="parTrans" cxnId="{2E6F12C5-A2FA-420F-BE01-C0C74D7B1B1C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FDABD8B6-BF4B-4C80-BC99-5C6690D70E8F}" type="sibTrans" cxnId="{2E6F12C5-A2FA-420F-BE01-C0C74D7B1B1C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B15AB280-C4EA-4A4A-A745-2B85A80C5B3D}">
      <dgm:prSet custT="1"/>
      <dgm:spPr/>
      <dgm:t>
        <a:bodyPr/>
        <a:lstStyle/>
        <a:p>
          <a:r>
            <a:rPr lang="ru-RU" sz="1100" b="1" i="0" u="none" dirty="0">
              <a:latin typeface="Times New Roman" pitchFamily="18" charset="0"/>
              <a:cs typeface="Times New Roman" pitchFamily="18" charset="0"/>
            </a:rPr>
            <a:t>взаимосвязь бюджетных расходов с результатом реализации программ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A78F82AE-A134-44C1-A54A-02CDED9844C6}" type="parTrans" cxnId="{01C894FC-DCB9-4DF1-A153-E44867992E7A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F51AB698-B14B-412B-B850-6F59E1E9022B}" type="sibTrans" cxnId="{01C894FC-DCB9-4DF1-A153-E44867992E7A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E7CE9F90-F060-402F-8C7D-CCAD7A1A4C5E}">
      <dgm:prSet custT="1"/>
      <dgm:spPr/>
      <dgm:t>
        <a:bodyPr/>
        <a:lstStyle/>
        <a:p>
          <a:r>
            <a:rPr lang="ru-RU" sz="1100" b="1" i="0" u="none" dirty="0">
              <a:latin typeface="Times New Roman" pitchFamily="18" charset="0"/>
              <a:cs typeface="Times New Roman" pitchFamily="18" charset="0"/>
            </a:rPr>
            <a:t>мониторинг показателей исполнения целевых программ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04DDD393-7CDF-4DBB-9169-D9B79E2249B8}" type="parTrans" cxnId="{45A7E84F-26CB-462F-9B0F-D8230BE97585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3237114B-F315-4A61-8042-598D4777AED6}" type="sibTrans" cxnId="{45A7E84F-26CB-462F-9B0F-D8230BE97585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2E2CA900-C460-43AE-8D07-03A6F8000A51}">
      <dgm:prSet custT="1"/>
      <dgm:spPr/>
      <dgm:t>
        <a:bodyPr/>
        <a:lstStyle/>
        <a:p>
          <a:r>
            <a:rPr lang="ru-RU" sz="1100" b="1" i="0" u="none" dirty="0">
              <a:latin typeface="Times New Roman" pitchFamily="18" charset="0"/>
              <a:cs typeface="Times New Roman" pitchFamily="18" charset="0"/>
            </a:rPr>
            <a:t>повышение качества бюджетного планирования и исполнения бюджета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A2E9C847-D1C5-45B4-8B98-7F6C3A54099A}" type="parTrans" cxnId="{F73DC1D6-869F-45FB-B987-842A4BBF5986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CDE0556C-81B4-45EC-8231-93BD56E458FC}" type="sibTrans" cxnId="{F73DC1D6-869F-45FB-B987-842A4BBF5986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C8D35B24-3E57-4BB4-94AD-DDF84FC24406}" type="pres">
      <dgm:prSet presAssocID="{7E66A708-17EC-43BC-8F9D-6AB098FF0987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80A099-2F47-4F7B-ACE9-69DE98447726}" type="pres">
      <dgm:prSet presAssocID="{7E66A708-17EC-43BC-8F9D-6AB098FF0987}" presName="comp1" presStyleCnt="0"/>
      <dgm:spPr/>
    </dgm:pt>
    <dgm:pt modelId="{AC5054D4-18E4-489A-B41E-79F2933F90AA}" type="pres">
      <dgm:prSet presAssocID="{7E66A708-17EC-43BC-8F9D-6AB098FF0987}" presName="circle1" presStyleLbl="node1" presStyleIdx="0" presStyleCnt="5" custScaleY="130723"/>
      <dgm:spPr/>
      <dgm:t>
        <a:bodyPr/>
        <a:lstStyle/>
        <a:p>
          <a:endParaRPr lang="ru-RU"/>
        </a:p>
      </dgm:t>
    </dgm:pt>
    <dgm:pt modelId="{2FDAE2A5-DBFE-4C58-BBE5-C0A9116F5399}" type="pres">
      <dgm:prSet presAssocID="{7E66A708-17EC-43BC-8F9D-6AB098FF0987}" presName="c1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AFFD9-3633-4ED3-BCD0-475D62677EBD}" type="pres">
      <dgm:prSet presAssocID="{7E66A708-17EC-43BC-8F9D-6AB098FF0987}" presName="comp2" presStyleCnt="0"/>
      <dgm:spPr/>
    </dgm:pt>
    <dgm:pt modelId="{90772916-2399-4A0C-8C19-53B4CCB0761D}" type="pres">
      <dgm:prSet presAssocID="{7E66A708-17EC-43BC-8F9D-6AB098FF0987}" presName="circle2" presStyleLbl="node1" presStyleIdx="1" presStyleCnt="5" custScaleX="108886" custScaleY="126968" custLinFactNeighborX="441" custLinFactNeighborY="9264"/>
      <dgm:spPr/>
      <dgm:t>
        <a:bodyPr/>
        <a:lstStyle/>
        <a:p>
          <a:endParaRPr lang="ru-RU"/>
        </a:p>
      </dgm:t>
    </dgm:pt>
    <dgm:pt modelId="{F19D4FF7-DBA9-43CF-99A7-B5A8A80E3259}" type="pres">
      <dgm:prSet presAssocID="{7E66A708-17EC-43BC-8F9D-6AB098FF0987}" presName="c2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71111-33F3-478E-A8D9-0BBFF3014632}" type="pres">
      <dgm:prSet presAssocID="{7E66A708-17EC-43BC-8F9D-6AB098FF0987}" presName="comp3" presStyleCnt="0"/>
      <dgm:spPr/>
    </dgm:pt>
    <dgm:pt modelId="{5E6AD6DF-3FE3-45E3-A63F-43A0443BB531}" type="pres">
      <dgm:prSet presAssocID="{7E66A708-17EC-43BC-8F9D-6AB098FF0987}" presName="circle3" presStyleLbl="node1" presStyleIdx="2" presStyleCnt="5" custScaleX="108886" custScaleY="112606" custLinFactNeighborX="-314" custLinFactNeighborY="11250"/>
      <dgm:spPr/>
      <dgm:t>
        <a:bodyPr/>
        <a:lstStyle/>
        <a:p>
          <a:endParaRPr lang="ru-RU"/>
        </a:p>
      </dgm:t>
    </dgm:pt>
    <dgm:pt modelId="{52D2AC9C-5D49-4294-880C-5B35DE69BAAC}" type="pres">
      <dgm:prSet presAssocID="{7E66A708-17EC-43BC-8F9D-6AB098FF0987}" presName="c3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62E9AE-6159-4E0B-83FF-98EE23C71A1A}" type="pres">
      <dgm:prSet presAssocID="{7E66A708-17EC-43BC-8F9D-6AB098FF0987}" presName="comp4" presStyleCnt="0"/>
      <dgm:spPr/>
    </dgm:pt>
    <dgm:pt modelId="{B2E2BBD1-41A3-4BC0-9BF7-C4363F0262A3}" type="pres">
      <dgm:prSet presAssocID="{7E66A708-17EC-43BC-8F9D-6AB098FF0987}" presName="circle4" presStyleLbl="node1" presStyleIdx="3" presStyleCnt="5" custScaleX="108886" custScaleY="113318" custLinFactNeighborX="-819" custLinFactNeighborY="20045"/>
      <dgm:spPr/>
      <dgm:t>
        <a:bodyPr/>
        <a:lstStyle/>
        <a:p>
          <a:endParaRPr lang="ru-RU"/>
        </a:p>
      </dgm:t>
    </dgm:pt>
    <dgm:pt modelId="{025EEF71-792B-453A-80D2-FB4C29E239B8}" type="pres">
      <dgm:prSet presAssocID="{7E66A708-17EC-43BC-8F9D-6AB098FF0987}" presName="c4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9B6800-873D-4124-A6DA-58E31C1F0324}" type="pres">
      <dgm:prSet presAssocID="{7E66A708-17EC-43BC-8F9D-6AB098FF0987}" presName="comp5" presStyleCnt="0"/>
      <dgm:spPr/>
    </dgm:pt>
    <dgm:pt modelId="{D9A76270-9E2E-4619-B62A-0949B5A6AC10}" type="pres">
      <dgm:prSet presAssocID="{7E66A708-17EC-43BC-8F9D-6AB098FF0987}" presName="circle5" presStyleLbl="node1" presStyleIdx="4" presStyleCnt="5" custScaleX="143744" custScaleY="90938" custLinFactNeighborX="-1941" custLinFactNeighborY="43312"/>
      <dgm:spPr/>
      <dgm:t>
        <a:bodyPr/>
        <a:lstStyle/>
        <a:p>
          <a:endParaRPr lang="ru-RU"/>
        </a:p>
      </dgm:t>
    </dgm:pt>
    <dgm:pt modelId="{70D927DD-C7F7-4BA4-889A-EBA620C8B453}" type="pres">
      <dgm:prSet presAssocID="{7E66A708-17EC-43BC-8F9D-6AB098FF0987}" presName="c5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F07838-C414-4E26-B1C2-60335712FE66}" type="presOf" srcId="{2E2CA900-C460-43AE-8D07-03A6F8000A51}" destId="{025EEF71-792B-453A-80D2-FB4C29E239B8}" srcOrd="1" destOrd="0" presId="urn:microsoft.com/office/officeart/2005/8/layout/venn2"/>
    <dgm:cxn modelId="{0D0622FA-B173-4DBD-9FC4-FEE6EA47963B}" type="presOf" srcId="{B15AB280-C4EA-4A4A-A745-2B85A80C5B3D}" destId="{F19D4FF7-DBA9-43CF-99A7-B5A8A80E3259}" srcOrd="1" destOrd="0" presId="urn:microsoft.com/office/officeart/2005/8/layout/venn2"/>
    <dgm:cxn modelId="{01C894FC-DCB9-4DF1-A153-E44867992E7A}" srcId="{7E66A708-17EC-43BC-8F9D-6AB098FF0987}" destId="{B15AB280-C4EA-4A4A-A745-2B85A80C5B3D}" srcOrd="1" destOrd="0" parTransId="{A78F82AE-A134-44C1-A54A-02CDED9844C6}" sibTransId="{F51AB698-B14B-412B-B850-6F59E1E9022B}"/>
    <dgm:cxn modelId="{1C07458B-5F7B-4738-BA90-19F313DC11E6}" type="presOf" srcId="{E7CE9F90-F060-402F-8C7D-CCAD7A1A4C5E}" destId="{52D2AC9C-5D49-4294-880C-5B35DE69BAAC}" srcOrd="1" destOrd="0" presId="urn:microsoft.com/office/officeart/2005/8/layout/venn2"/>
    <dgm:cxn modelId="{2E6F12C5-A2FA-420F-BE01-C0C74D7B1B1C}" srcId="{7E66A708-17EC-43BC-8F9D-6AB098FF0987}" destId="{CAA5F598-6216-45A0-ADBC-E94F814487D8}" srcOrd="4" destOrd="0" parTransId="{46915E5A-5770-4BF8-8378-662EAC4A314E}" sibTransId="{FDABD8B6-BF4B-4C80-BC99-5C6690D70E8F}"/>
    <dgm:cxn modelId="{BD8E2966-4471-497D-8004-A236F62E62F8}" type="presOf" srcId="{2E2CA900-C460-43AE-8D07-03A6F8000A51}" destId="{B2E2BBD1-41A3-4BC0-9BF7-C4363F0262A3}" srcOrd="0" destOrd="0" presId="urn:microsoft.com/office/officeart/2005/8/layout/venn2"/>
    <dgm:cxn modelId="{47F6C606-B87A-49CF-B78E-CCA1D4AED559}" type="presOf" srcId="{CAA5F598-6216-45A0-ADBC-E94F814487D8}" destId="{D9A76270-9E2E-4619-B62A-0949B5A6AC10}" srcOrd="0" destOrd="0" presId="urn:microsoft.com/office/officeart/2005/8/layout/venn2"/>
    <dgm:cxn modelId="{FC3B4791-5C32-411A-B1DD-D11B6F0B696A}" srcId="{7E66A708-17EC-43BC-8F9D-6AB098FF0987}" destId="{2E13E517-7A07-4589-85EC-A5A7CF9D2B1B}" srcOrd="0" destOrd="0" parTransId="{5D4F8EC8-C570-4581-A808-D214FD932276}" sibTransId="{C7BE5B3E-A74D-47CC-AF89-B1F9DB023D64}"/>
    <dgm:cxn modelId="{F73DC1D6-869F-45FB-B987-842A4BBF5986}" srcId="{7E66A708-17EC-43BC-8F9D-6AB098FF0987}" destId="{2E2CA900-C460-43AE-8D07-03A6F8000A51}" srcOrd="3" destOrd="0" parTransId="{A2E9C847-D1C5-45B4-8B98-7F6C3A54099A}" sibTransId="{CDE0556C-81B4-45EC-8231-93BD56E458FC}"/>
    <dgm:cxn modelId="{45A7E84F-26CB-462F-9B0F-D8230BE97585}" srcId="{7E66A708-17EC-43BC-8F9D-6AB098FF0987}" destId="{E7CE9F90-F060-402F-8C7D-CCAD7A1A4C5E}" srcOrd="2" destOrd="0" parTransId="{04DDD393-7CDF-4DBB-9169-D9B79E2249B8}" sibTransId="{3237114B-F315-4A61-8042-598D4777AED6}"/>
    <dgm:cxn modelId="{FDC29E5C-1395-4A26-9DCC-E4B1F92F4B89}" type="presOf" srcId="{B15AB280-C4EA-4A4A-A745-2B85A80C5B3D}" destId="{90772916-2399-4A0C-8C19-53B4CCB0761D}" srcOrd="0" destOrd="0" presId="urn:microsoft.com/office/officeart/2005/8/layout/venn2"/>
    <dgm:cxn modelId="{A48CB824-3AF1-43BB-BD13-3840846515ED}" type="presOf" srcId="{CAA5F598-6216-45A0-ADBC-E94F814487D8}" destId="{70D927DD-C7F7-4BA4-889A-EBA620C8B453}" srcOrd="1" destOrd="0" presId="urn:microsoft.com/office/officeart/2005/8/layout/venn2"/>
    <dgm:cxn modelId="{7560648F-7CF5-4B00-8FFD-7CC32E9CFAD6}" type="presOf" srcId="{E7CE9F90-F060-402F-8C7D-CCAD7A1A4C5E}" destId="{5E6AD6DF-3FE3-45E3-A63F-43A0443BB531}" srcOrd="0" destOrd="0" presId="urn:microsoft.com/office/officeart/2005/8/layout/venn2"/>
    <dgm:cxn modelId="{2BF24C7B-965F-49B3-98C1-F3E237133F84}" type="presOf" srcId="{2E13E517-7A07-4589-85EC-A5A7CF9D2B1B}" destId="{AC5054D4-18E4-489A-B41E-79F2933F90AA}" srcOrd="0" destOrd="0" presId="urn:microsoft.com/office/officeart/2005/8/layout/venn2"/>
    <dgm:cxn modelId="{C183CA80-59CD-4E5B-8079-B31906BF28FA}" type="presOf" srcId="{2E13E517-7A07-4589-85EC-A5A7CF9D2B1B}" destId="{2FDAE2A5-DBFE-4C58-BBE5-C0A9116F5399}" srcOrd="1" destOrd="0" presId="urn:microsoft.com/office/officeart/2005/8/layout/venn2"/>
    <dgm:cxn modelId="{4BD8D952-36D5-4CDB-A2F2-26168688A8E1}" type="presOf" srcId="{7E66A708-17EC-43BC-8F9D-6AB098FF0987}" destId="{C8D35B24-3E57-4BB4-94AD-DDF84FC24406}" srcOrd="0" destOrd="0" presId="urn:microsoft.com/office/officeart/2005/8/layout/venn2"/>
    <dgm:cxn modelId="{9657FAAB-9039-45C0-8DEF-1793C4D33CA9}" type="presParOf" srcId="{C8D35B24-3E57-4BB4-94AD-DDF84FC24406}" destId="{4E80A099-2F47-4F7B-ACE9-69DE98447726}" srcOrd="0" destOrd="0" presId="urn:microsoft.com/office/officeart/2005/8/layout/venn2"/>
    <dgm:cxn modelId="{AD4D6AE3-EDCD-4B6F-BE0F-A84DFECF076F}" type="presParOf" srcId="{4E80A099-2F47-4F7B-ACE9-69DE98447726}" destId="{AC5054D4-18E4-489A-B41E-79F2933F90AA}" srcOrd="0" destOrd="0" presId="urn:microsoft.com/office/officeart/2005/8/layout/venn2"/>
    <dgm:cxn modelId="{20CDA88F-33AA-4391-8F54-F16029BB758A}" type="presParOf" srcId="{4E80A099-2F47-4F7B-ACE9-69DE98447726}" destId="{2FDAE2A5-DBFE-4C58-BBE5-C0A9116F5399}" srcOrd="1" destOrd="0" presId="urn:microsoft.com/office/officeart/2005/8/layout/venn2"/>
    <dgm:cxn modelId="{22362E77-3BC6-417B-B843-E691A0A48BDC}" type="presParOf" srcId="{C8D35B24-3E57-4BB4-94AD-DDF84FC24406}" destId="{3ADAFFD9-3633-4ED3-BCD0-475D62677EBD}" srcOrd="1" destOrd="0" presId="urn:microsoft.com/office/officeart/2005/8/layout/venn2"/>
    <dgm:cxn modelId="{8EF950C0-0FA2-4134-96AD-0E05684858CE}" type="presParOf" srcId="{3ADAFFD9-3633-4ED3-BCD0-475D62677EBD}" destId="{90772916-2399-4A0C-8C19-53B4CCB0761D}" srcOrd="0" destOrd="0" presId="urn:microsoft.com/office/officeart/2005/8/layout/venn2"/>
    <dgm:cxn modelId="{F33B6B43-5C88-4B11-9268-2D7B20F11851}" type="presParOf" srcId="{3ADAFFD9-3633-4ED3-BCD0-475D62677EBD}" destId="{F19D4FF7-DBA9-43CF-99A7-B5A8A80E3259}" srcOrd="1" destOrd="0" presId="urn:microsoft.com/office/officeart/2005/8/layout/venn2"/>
    <dgm:cxn modelId="{6E70D746-DE14-4535-A791-E32E16DB9AE3}" type="presParOf" srcId="{C8D35B24-3E57-4BB4-94AD-DDF84FC24406}" destId="{67871111-33F3-478E-A8D9-0BBFF3014632}" srcOrd="2" destOrd="0" presId="urn:microsoft.com/office/officeart/2005/8/layout/venn2"/>
    <dgm:cxn modelId="{C6C631CE-4747-4F8A-8803-C55A1EFF1811}" type="presParOf" srcId="{67871111-33F3-478E-A8D9-0BBFF3014632}" destId="{5E6AD6DF-3FE3-45E3-A63F-43A0443BB531}" srcOrd="0" destOrd="0" presId="urn:microsoft.com/office/officeart/2005/8/layout/venn2"/>
    <dgm:cxn modelId="{AD879C4B-3A4A-4C7D-8BF8-270BE245F813}" type="presParOf" srcId="{67871111-33F3-478E-A8D9-0BBFF3014632}" destId="{52D2AC9C-5D49-4294-880C-5B35DE69BAAC}" srcOrd="1" destOrd="0" presId="urn:microsoft.com/office/officeart/2005/8/layout/venn2"/>
    <dgm:cxn modelId="{403CA4BD-113A-4AE9-ABB8-08B0D46B0EBF}" type="presParOf" srcId="{C8D35B24-3E57-4BB4-94AD-DDF84FC24406}" destId="{9562E9AE-6159-4E0B-83FF-98EE23C71A1A}" srcOrd="3" destOrd="0" presId="urn:microsoft.com/office/officeart/2005/8/layout/venn2"/>
    <dgm:cxn modelId="{2F30C6C4-18B8-4C01-9BBE-B214C33E7094}" type="presParOf" srcId="{9562E9AE-6159-4E0B-83FF-98EE23C71A1A}" destId="{B2E2BBD1-41A3-4BC0-9BF7-C4363F0262A3}" srcOrd="0" destOrd="0" presId="urn:microsoft.com/office/officeart/2005/8/layout/venn2"/>
    <dgm:cxn modelId="{C877820E-3F21-41B5-8AF5-9A9C19B61611}" type="presParOf" srcId="{9562E9AE-6159-4E0B-83FF-98EE23C71A1A}" destId="{025EEF71-792B-453A-80D2-FB4C29E239B8}" srcOrd="1" destOrd="0" presId="urn:microsoft.com/office/officeart/2005/8/layout/venn2"/>
    <dgm:cxn modelId="{02718C02-7902-41F9-A92C-D584C6806EED}" type="presParOf" srcId="{C8D35B24-3E57-4BB4-94AD-DDF84FC24406}" destId="{229B6800-873D-4124-A6DA-58E31C1F0324}" srcOrd="4" destOrd="0" presId="urn:microsoft.com/office/officeart/2005/8/layout/venn2"/>
    <dgm:cxn modelId="{FEF4A130-955C-4F92-908F-81F6A72965E2}" type="presParOf" srcId="{229B6800-873D-4124-A6DA-58E31C1F0324}" destId="{D9A76270-9E2E-4619-B62A-0949B5A6AC10}" srcOrd="0" destOrd="0" presId="urn:microsoft.com/office/officeart/2005/8/layout/venn2"/>
    <dgm:cxn modelId="{2FD97B0F-0399-45FD-A54C-0CD7E5CC7C58}" type="presParOf" srcId="{229B6800-873D-4124-A6DA-58E31C1F0324}" destId="{70D927DD-C7F7-4BA4-889A-EBA620C8B45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32CB53B-D735-4349-9EF5-D14640D30116}" type="doc">
      <dgm:prSet loTypeId="urn:microsoft.com/office/officeart/2005/8/layout/chevron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6C22E65-3038-4195-AD3D-C3972B618A05}">
      <dgm:prSet phldrT="[Текст]"/>
      <dgm:spPr/>
      <dgm:t>
        <a:bodyPr/>
        <a:lstStyle/>
        <a:p>
          <a:r>
            <a:rPr lang="ru-RU" dirty="0"/>
            <a:t>Основные задачи бюджетного учета: </a:t>
          </a:r>
        </a:p>
      </dgm:t>
    </dgm:pt>
    <dgm:pt modelId="{8223F959-FF8B-48FC-AA2E-A54733E1BBFD}" type="parTrans" cxnId="{63D489BA-BE5C-4AC0-A5CB-8F7ABE4F39F0}">
      <dgm:prSet/>
      <dgm:spPr/>
      <dgm:t>
        <a:bodyPr/>
        <a:lstStyle/>
        <a:p>
          <a:endParaRPr lang="ru-RU"/>
        </a:p>
      </dgm:t>
    </dgm:pt>
    <dgm:pt modelId="{54458701-9792-4B48-8CCB-92FE0A1AB0CF}" type="sibTrans" cxnId="{63D489BA-BE5C-4AC0-A5CB-8F7ABE4F39F0}">
      <dgm:prSet/>
      <dgm:spPr/>
      <dgm:t>
        <a:bodyPr/>
        <a:lstStyle/>
        <a:p>
          <a:endParaRPr lang="ru-RU"/>
        </a:p>
      </dgm:t>
    </dgm:pt>
    <dgm:pt modelId="{46966293-CC43-413D-B3A4-74F4F7B78FA2}">
      <dgm:prSet custT="1"/>
      <dgm:spPr/>
      <dgm:t>
        <a:bodyPr/>
        <a:lstStyle/>
        <a:p>
          <a:r>
            <a:rPr lang="ru-RU" sz="1200" dirty="0"/>
            <a:t>формирование полной и достоверной информации о состоянии активов и обязательств учреждений, а также о финансовых результатах их деятельности; </a:t>
          </a:r>
        </a:p>
      </dgm:t>
    </dgm:pt>
    <dgm:pt modelId="{AF5B8C67-6B23-437C-8B3C-DEAA1AF99A22}" type="parTrans" cxnId="{89D23651-CE6F-46E7-A9F0-8B5947DE9B80}">
      <dgm:prSet/>
      <dgm:spPr/>
      <dgm:t>
        <a:bodyPr/>
        <a:lstStyle/>
        <a:p>
          <a:endParaRPr lang="ru-RU"/>
        </a:p>
      </dgm:t>
    </dgm:pt>
    <dgm:pt modelId="{99F83C90-47A8-4D93-9930-212AD10A82AC}" type="sibTrans" cxnId="{89D23651-CE6F-46E7-A9F0-8B5947DE9B80}">
      <dgm:prSet/>
      <dgm:spPr/>
      <dgm:t>
        <a:bodyPr/>
        <a:lstStyle/>
        <a:p>
          <a:endParaRPr lang="ru-RU"/>
        </a:p>
      </dgm:t>
    </dgm:pt>
    <dgm:pt modelId="{076462B9-F488-402D-8327-EA2AC497D532}">
      <dgm:prSet custT="1"/>
      <dgm:spPr/>
      <dgm:t>
        <a:bodyPr/>
        <a:lstStyle/>
        <a:p>
          <a:r>
            <a:rPr lang="ru-RU" sz="1200" dirty="0"/>
            <a:t>формирование полной и достоверной информации об исполнении всех бюджетов бюджетной системы Российской Федерации; </a:t>
          </a:r>
        </a:p>
      </dgm:t>
    </dgm:pt>
    <dgm:pt modelId="{13BA0F13-2CBB-4757-9148-2091367C40C7}" type="parTrans" cxnId="{649B0E68-B595-4812-A67D-3C43EF0FF51C}">
      <dgm:prSet/>
      <dgm:spPr/>
      <dgm:t>
        <a:bodyPr/>
        <a:lstStyle/>
        <a:p>
          <a:endParaRPr lang="ru-RU"/>
        </a:p>
      </dgm:t>
    </dgm:pt>
    <dgm:pt modelId="{9AC49F99-034A-447A-B8DA-1E1268FAA2A6}" type="sibTrans" cxnId="{649B0E68-B595-4812-A67D-3C43EF0FF51C}">
      <dgm:prSet/>
      <dgm:spPr/>
      <dgm:t>
        <a:bodyPr/>
        <a:lstStyle/>
        <a:p>
          <a:endParaRPr lang="ru-RU"/>
        </a:p>
      </dgm:t>
    </dgm:pt>
    <dgm:pt modelId="{1444E7F2-4DAD-4469-A885-52F70F860008}">
      <dgm:prSet custT="1"/>
      <dgm:spPr/>
      <dgm:t>
        <a:bodyPr/>
        <a:lstStyle/>
        <a:p>
          <a:r>
            <a:rPr lang="ru-RU" sz="1200" dirty="0"/>
            <a:t>обеспечение контроля за соответствием операций, осуществляемых в ходе исполнения бюджетов бюджетной системы Российской Федерации, законодательству Российской Федерации; </a:t>
          </a:r>
        </a:p>
      </dgm:t>
    </dgm:pt>
    <dgm:pt modelId="{8CD49761-B60F-4403-9B43-8243C1F6B0FE}" type="parTrans" cxnId="{813AA20E-83F6-44A3-B4AC-70C28EBE425F}">
      <dgm:prSet/>
      <dgm:spPr/>
      <dgm:t>
        <a:bodyPr/>
        <a:lstStyle/>
        <a:p>
          <a:endParaRPr lang="ru-RU"/>
        </a:p>
      </dgm:t>
    </dgm:pt>
    <dgm:pt modelId="{5A785528-70CB-4614-990D-5497AAFFB04F}" type="sibTrans" cxnId="{813AA20E-83F6-44A3-B4AC-70C28EBE425F}">
      <dgm:prSet/>
      <dgm:spPr/>
      <dgm:t>
        <a:bodyPr/>
        <a:lstStyle/>
        <a:p>
          <a:endParaRPr lang="ru-RU"/>
        </a:p>
      </dgm:t>
    </dgm:pt>
    <dgm:pt modelId="{0C6430A8-D85C-4E20-B7CD-3A6FB3C36345}">
      <dgm:prSet custT="1"/>
      <dgm:spPr/>
      <dgm:t>
        <a:bodyPr/>
        <a:lstStyle/>
        <a:p>
          <a:r>
            <a:rPr lang="ru-RU" sz="1200" dirty="0"/>
            <a:t>обеспечение контроля за состоянием активов и выполнением обязательств учреждений; </a:t>
          </a:r>
        </a:p>
      </dgm:t>
    </dgm:pt>
    <dgm:pt modelId="{72D235E8-2CCB-41E4-A5DA-B2F9858B232C}" type="parTrans" cxnId="{B46838CC-A1A1-4874-89CC-5E03729A3BF2}">
      <dgm:prSet/>
      <dgm:spPr/>
      <dgm:t>
        <a:bodyPr/>
        <a:lstStyle/>
        <a:p>
          <a:endParaRPr lang="ru-RU"/>
        </a:p>
      </dgm:t>
    </dgm:pt>
    <dgm:pt modelId="{F59B43EA-AA7D-4A17-82DD-7A1B10317C95}" type="sibTrans" cxnId="{B46838CC-A1A1-4874-89CC-5E03729A3BF2}">
      <dgm:prSet/>
      <dgm:spPr/>
      <dgm:t>
        <a:bodyPr/>
        <a:lstStyle/>
        <a:p>
          <a:endParaRPr lang="ru-RU"/>
        </a:p>
      </dgm:t>
    </dgm:pt>
    <dgm:pt modelId="{93148995-37F1-4832-B1F1-E5B7A99AF243}">
      <dgm:prSet custT="1"/>
      <dgm:spPr/>
      <dgm:t>
        <a:bodyPr/>
        <a:lstStyle/>
        <a:p>
          <a:r>
            <a:rPr lang="ru-RU" sz="1200" dirty="0"/>
            <a:t>обеспечение внутренних и внешних пользователей отчетностью о состоянии активов и обязательств учреждений, а также отчетностью об исполнении бюджетов бюджетной системы Российской Федерации</a:t>
          </a:r>
        </a:p>
      </dgm:t>
    </dgm:pt>
    <dgm:pt modelId="{49C26E75-895C-4D62-B239-6F8B971C65E8}" type="parTrans" cxnId="{24DC3C48-0F60-482B-8DDE-15632282CBA9}">
      <dgm:prSet/>
      <dgm:spPr/>
      <dgm:t>
        <a:bodyPr/>
        <a:lstStyle/>
        <a:p>
          <a:endParaRPr lang="ru-RU"/>
        </a:p>
      </dgm:t>
    </dgm:pt>
    <dgm:pt modelId="{E3DBCF07-3091-4406-874A-47E44B3E07B0}" type="sibTrans" cxnId="{24DC3C48-0F60-482B-8DDE-15632282CBA9}">
      <dgm:prSet/>
      <dgm:spPr/>
      <dgm:t>
        <a:bodyPr/>
        <a:lstStyle/>
        <a:p>
          <a:endParaRPr lang="ru-RU"/>
        </a:p>
      </dgm:t>
    </dgm:pt>
    <dgm:pt modelId="{D2D5C5D7-991D-4854-8688-BE2C7AB4209F}" type="pres">
      <dgm:prSet presAssocID="{132CB53B-D735-4349-9EF5-D14640D3011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874B05-2D25-4C8E-9696-FCDA342C117C}" type="pres">
      <dgm:prSet presAssocID="{A6C22E65-3038-4195-AD3D-C3972B618A05}" presName="composite" presStyleCnt="0"/>
      <dgm:spPr/>
    </dgm:pt>
    <dgm:pt modelId="{4CD5E735-3476-4083-A539-C9090D095B95}" type="pres">
      <dgm:prSet presAssocID="{A6C22E65-3038-4195-AD3D-C3972B618A05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08B644-32B7-423E-BF47-F61389EF2A80}" type="pres">
      <dgm:prSet presAssocID="{A6C22E65-3038-4195-AD3D-C3972B618A05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D23651-CE6F-46E7-A9F0-8B5947DE9B80}" srcId="{A6C22E65-3038-4195-AD3D-C3972B618A05}" destId="{46966293-CC43-413D-B3A4-74F4F7B78FA2}" srcOrd="0" destOrd="0" parTransId="{AF5B8C67-6B23-437C-8B3C-DEAA1AF99A22}" sibTransId="{99F83C90-47A8-4D93-9930-212AD10A82AC}"/>
    <dgm:cxn modelId="{1DFA65CB-781E-4605-BB32-BF204A348EB8}" type="presOf" srcId="{0C6430A8-D85C-4E20-B7CD-3A6FB3C36345}" destId="{A808B644-32B7-423E-BF47-F61389EF2A80}" srcOrd="0" destOrd="3" presId="urn:microsoft.com/office/officeart/2005/8/layout/chevron2"/>
    <dgm:cxn modelId="{9BB1A885-A804-45D5-8BC3-7B537708614F}" type="presOf" srcId="{076462B9-F488-402D-8327-EA2AC497D532}" destId="{A808B644-32B7-423E-BF47-F61389EF2A80}" srcOrd="0" destOrd="1" presId="urn:microsoft.com/office/officeart/2005/8/layout/chevron2"/>
    <dgm:cxn modelId="{4D82228C-999C-4424-9BB6-0735D9782B94}" type="presOf" srcId="{1444E7F2-4DAD-4469-A885-52F70F860008}" destId="{A808B644-32B7-423E-BF47-F61389EF2A80}" srcOrd="0" destOrd="2" presId="urn:microsoft.com/office/officeart/2005/8/layout/chevron2"/>
    <dgm:cxn modelId="{B46838CC-A1A1-4874-89CC-5E03729A3BF2}" srcId="{A6C22E65-3038-4195-AD3D-C3972B618A05}" destId="{0C6430A8-D85C-4E20-B7CD-3A6FB3C36345}" srcOrd="3" destOrd="0" parTransId="{72D235E8-2CCB-41E4-A5DA-B2F9858B232C}" sibTransId="{F59B43EA-AA7D-4A17-82DD-7A1B10317C95}"/>
    <dgm:cxn modelId="{284E526C-908E-48D8-A32E-AAA40CB02930}" type="presOf" srcId="{46966293-CC43-413D-B3A4-74F4F7B78FA2}" destId="{A808B644-32B7-423E-BF47-F61389EF2A80}" srcOrd="0" destOrd="0" presId="urn:microsoft.com/office/officeart/2005/8/layout/chevron2"/>
    <dgm:cxn modelId="{30B3D15B-7E25-4612-BE46-C7C87AE4DA5D}" type="presOf" srcId="{A6C22E65-3038-4195-AD3D-C3972B618A05}" destId="{4CD5E735-3476-4083-A539-C9090D095B95}" srcOrd="0" destOrd="0" presId="urn:microsoft.com/office/officeart/2005/8/layout/chevron2"/>
    <dgm:cxn modelId="{813AA20E-83F6-44A3-B4AC-70C28EBE425F}" srcId="{A6C22E65-3038-4195-AD3D-C3972B618A05}" destId="{1444E7F2-4DAD-4469-A885-52F70F860008}" srcOrd="2" destOrd="0" parTransId="{8CD49761-B60F-4403-9B43-8243C1F6B0FE}" sibTransId="{5A785528-70CB-4614-990D-5497AAFFB04F}"/>
    <dgm:cxn modelId="{D66ABDCF-A122-4AD9-AFFD-D5F8899CC2AA}" type="presOf" srcId="{93148995-37F1-4832-B1F1-E5B7A99AF243}" destId="{A808B644-32B7-423E-BF47-F61389EF2A80}" srcOrd="0" destOrd="4" presId="urn:microsoft.com/office/officeart/2005/8/layout/chevron2"/>
    <dgm:cxn modelId="{75730D39-7A05-4F84-8C2B-35E64FBA66CC}" type="presOf" srcId="{132CB53B-D735-4349-9EF5-D14640D30116}" destId="{D2D5C5D7-991D-4854-8688-BE2C7AB4209F}" srcOrd="0" destOrd="0" presId="urn:microsoft.com/office/officeart/2005/8/layout/chevron2"/>
    <dgm:cxn modelId="{24DC3C48-0F60-482B-8DDE-15632282CBA9}" srcId="{A6C22E65-3038-4195-AD3D-C3972B618A05}" destId="{93148995-37F1-4832-B1F1-E5B7A99AF243}" srcOrd="4" destOrd="0" parTransId="{49C26E75-895C-4D62-B239-6F8B971C65E8}" sibTransId="{E3DBCF07-3091-4406-874A-47E44B3E07B0}"/>
    <dgm:cxn modelId="{649B0E68-B595-4812-A67D-3C43EF0FF51C}" srcId="{A6C22E65-3038-4195-AD3D-C3972B618A05}" destId="{076462B9-F488-402D-8327-EA2AC497D532}" srcOrd="1" destOrd="0" parTransId="{13BA0F13-2CBB-4757-9148-2091367C40C7}" sibTransId="{9AC49F99-034A-447A-B8DA-1E1268FAA2A6}"/>
    <dgm:cxn modelId="{63D489BA-BE5C-4AC0-A5CB-8F7ABE4F39F0}" srcId="{132CB53B-D735-4349-9EF5-D14640D30116}" destId="{A6C22E65-3038-4195-AD3D-C3972B618A05}" srcOrd="0" destOrd="0" parTransId="{8223F959-FF8B-48FC-AA2E-A54733E1BBFD}" sibTransId="{54458701-9792-4B48-8CCB-92FE0A1AB0CF}"/>
    <dgm:cxn modelId="{6FF98AAD-F320-4877-BF58-787D656583B5}" type="presParOf" srcId="{D2D5C5D7-991D-4854-8688-BE2C7AB4209F}" destId="{1C874B05-2D25-4C8E-9696-FCDA342C117C}" srcOrd="0" destOrd="0" presId="urn:microsoft.com/office/officeart/2005/8/layout/chevron2"/>
    <dgm:cxn modelId="{820D205E-40B2-4E97-87CA-8FC019E7C167}" type="presParOf" srcId="{1C874B05-2D25-4C8E-9696-FCDA342C117C}" destId="{4CD5E735-3476-4083-A539-C9090D095B95}" srcOrd="0" destOrd="0" presId="urn:microsoft.com/office/officeart/2005/8/layout/chevron2"/>
    <dgm:cxn modelId="{1955226A-CF1B-42B5-9883-6EB9686F50C6}" type="presParOf" srcId="{1C874B05-2D25-4C8E-9696-FCDA342C117C}" destId="{A808B644-32B7-423E-BF47-F61389EF2A8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86325-D055-456D-9DED-A27F2DA45D61}">
      <dsp:nvSpPr>
        <dsp:cNvPr id="0" name=""/>
        <dsp:cNvSpPr/>
      </dsp:nvSpPr>
      <dsp:spPr>
        <a:xfrm>
          <a:off x="2121256" y="1275"/>
          <a:ext cx="2058187" cy="10290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latin typeface="Times New Roman" pitchFamily="18" charset="0"/>
              <a:cs typeface="Times New Roman" pitchFamily="18" charset="0"/>
            </a:rPr>
            <a:t>Составление и рассмотрение проекта бюджета</a:t>
          </a:r>
          <a:endParaRPr lang="ru-RU" sz="2000" b="1" kern="1200" dirty="0"/>
        </a:p>
      </dsp:txBody>
      <dsp:txXfrm>
        <a:off x="2151397" y="31416"/>
        <a:ext cx="1997905" cy="968811"/>
      </dsp:txXfrm>
    </dsp:sp>
    <dsp:sp modelId="{236D1E44-5D87-44E4-83CA-1A8D23392458}">
      <dsp:nvSpPr>
        <dsp:cNvPr id="0" name=""/>
        <dsp:cNvSpPr/>
      </dsp:nvSpPr>
      <dsp:spPr>
        <a:xfrm rot="2700000">
          <a:off x="3602719" y="1323571"/>
          <a:ext cx="1070941" cy="36018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3710774" y="1395607"/>
        <a:ext cx="854831" cy="216110"/>
      </dsp:txXfrm>
    </dsp:sp>
    <dsp:sp modelId="{5EAC9603-B3EC-4C46-AD7E-931A10FE5C65}">
      <dsp:nvSpPr>
        <dsp:cNvPr id="0" name=""/>
        <dsp:cNvSpPr/>
      </dsp:nvSpPr>
      <dsp:spPr>
        <a:xfrm>
          <a:off x="4096937" y="1976957"/>
          <a:ext cx="2058187" cy="1029093"/>
        </a:xfrm>
        <a:prstGeom prst="roundRect">
          <a:avLst>
            <a:gd name="adj" fmla="val 10000"/>
          </a:avLst>
        </a:prstGeom>
        <a:solidFill>
          <a:schemeClr val="accent3">
            <a:hueOff val="3664666"/>
            <a:satOff val="-2648"/>
            <a:lumOff val="98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latin typeface="Times New Roman" pitchFamily="18" charset="0"/>
              <a:cs typeface="Times New Roman" pitchFamily="18" charset="0"/>
            </a:rPr>
            <a:t>Рассмотрение и утверждение бюджета</a:t>
          </a:r>
          <a:endParaRPr lang="ru-RU" sz="2000" b="1" kern="1200" dirty="0"/>
        </a:p>
      </dsp:txBody>
      <dsp:txXfrm>
        <a:off x="4127078" y="2007098"/>
        <a:ext cx="1997905" cy="968811"/>
      </dsp:txXfrm>
    </dsp:sp>
    <dsp:sp modelId="{D790F7D2-CD5D-40EC-B339-DDDC825EB940}">
      <dsp:nvSpPr>
        <dsp:cNvPr id="0" name=""/>
        <dsp:cNvSpPr/>
      </dsp:nvSpPr>
      <dsp:spPr>
        <a:xfrm rot="8100000">
          <a:off x="3602719" y="3299253"/>
          <a:ext cx="1070941" cy="36018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3664666"/>
            <a:satOff val="-2648"/>
            <a:lumOff val="98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3710774" y="3371289"/>
        <a:ext cx="854831" cy="216110"/>
      </dsp:txXfrm>
    </dsp:sp>
    <dsp:sp modelId="{09C55C87-5337-4017-A102-4E163BD9EF4A}">
      <dsp:nvSpPr>
        <dsp:cNvPr id="0" name=""/>
        <dsp:cNvSpPr/>
      </dsp:nvSpPr>
      <dsp:spPr>
        <a:xfrm>
          <a:off x="2121256" y="3952638"/>
          <a:ext cx="2058187" cy="1029093"/>
        </a:xfrm>
        <a:prstGeom prst="roundRect">
          <a:avLst>
            <a:gd name="adj" fmla="val 10000"/>
          </a:avLst>
        </a:prstGeom>
        <a:solidFill>
          <a:schemeClr val="accent3">
            <a:hueOff val="7329333"/>
            <a:satOff val="-5295"/>
            <a:lumOff val="1961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latin typeface="Times New Roman" pitchFamily="18" charset="0"/>
              <a:cs typeface="Times New Roman" pitchFamily="18" charset="0"/>
            </a:rPr>
            <a:t>Исполнение бюджета</a:t>
          </a:r>
          <a:endParaRPr lang="ru-RU" sz="2000" b="1" kern="1200" dirty="0"/>
        </a:p>
      </dsp:txBody>
      <dsp:txXfrm>
        <a:off x="2151397" y="3982779"/>
        <a:ext cx="1997905" cy="968811"/>
      </dsp:txXfrm>
    </dsp:sp>
    <dsp:sp modelId="{BDB0F747-04EA-4F79-A43C-DAEC116F51C7}">
      <dsp:nvSpPr>
        <dsp:cNvPr id="0" name=""/>
        <dsp:cNvSpPr/>
      </dsp:nvSpPr>
      <dsp:spPr>
        <a:xfrm rot="13500000">
          <a:off x="1627038" y="3299253"/>
          <a:ext cx="1070941" cy="36018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7329333"/>
            <a:satOff val="-5295"/>
            <a:lumOff val="19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1735093" y="3371289"/>
        <a:ext cx="854831" cy="216110"/>
      </dsp:txXfrm>
    </dsp:sp>
    <dsp:sp modelId="{017F61C0-1800-42A0-BF02-2785A98C5497}">
      <dsp:nvSpPr>
        <dsp:cNvPr id="0" name=""/>
        <dsp:cNvSpPr/>
      </dsp:nvSpPr>
      <dsp:spPr>
        <a:xfrm>
          <a:off x="145574" y="1976957"/>
          <a:ext cx="2058187" cy="1029093"/>
        </a:xfrm>
        <a:prstGeom prst="roundRect">
          <a:avLst>
            <a:gd name="adj" fmla="val 10000"/>
          </a:avLst>
        </a:prstGeom>
        <a:solidFill>
          <a:schemeClr val="accent3">
            <a:hueOff val="10993999"/>
            <a:satOff val="-7943"/>
            <a:lumOff val="2941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latin typeface="Times New Roman" pitchFamily="18" charset="0"/>
              <a:cs typeface="Times New Roman" pitchFamily="18" charset="0"/>
            </a:rPr>
            <a:t>Осуществление муниципального финансового контроля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5715" y="2007098"/>
        <a:ext cx="1997905" cy="968811"/>
      </dsp:txXfrm>
    </dsp:sp>
    <dsp:sp modelId="{4A37CC3C-F4E1-41BB-AAB6-9BEE1D766AC1}">
      <dsp:nvSpPr>
        <dsp:cNvPr id="0" name=""/>
        <dsp:cNvSpPr/>
      </dsp:nvSpPr>
      <dsp:spPr>
        <a:xfrm rot="18900000">
          <a:off x="1627038" y="1323571"/>
          <a:ext cx="1070941" cy="36018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10993999"/>
            <a:satOff val="-7943"/>
            <a:lumOff val="294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1735093" y="1395607"/>
        <a:ext cx="854831" cy="2161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BAD451-0D8D-4DD1-8F81-532B19528845}">
      <dsp:nvSpPr>
        <dsp:cNvPr id="0" name=""/>
        <dsp:cNvSpPr/>
      </dsp:nvSpPr>
      <dsp:spPr>
        <a:xfrm>
          <a:off x="4414389" y="2959216"/>
          <a:ext cx="352214" cy="2013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107" y="0"/>
              </a:lnTo>
              <a:lnTo>
                <a:pt x="176107" y="2013422"/>
              </a:lnTo>
              <a:lnTo>
                <a:pt x="352214" y="2013422"/>
              </a:lnTo>
            </a:path>
          </a:pathLst>
        </a:custGeom>
        <a:noFill/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4539396" y="3914827"/>
        <a:ext cx="102199" cy="102199"/>
      </dsp:txXfrm>
    </dsp:sp>
    <dsp:sp modelId="{1EB56C2B-DB84-49A6-AA7C-14AC172A05F4}">
      <dsp:nvSpPr>
        <dsp:cNvPr id="0" name=""/>
        <dsp:cNvSpPr/>
      </dsp:nvSpPr>
      <dsp:spPr>
        <a:xfrm>
          <a:off x="4414389" y="2959216"/>
          <a:ext cx="352214" cy="1342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107" y="0"/>
              </a:lnTo>
              <a:lnTo>
                <a:pt x="176107" y="1342281"/>
              </a:lnTo>
              <a:lnTo>
                <a:pt x="352214" y="1342281"/>
              </a:lnTo>
            </a:path>
          </a:pathLst>
        </a:custGeom>
        <a:noFill/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555803" y="3595664"/>
        <a:ext cx="69386" cy="69386"/>
      </dsp:txXfrm>
    </dsp:sp>
    <dsp:sp modelId="{83E9EDA2-E6D0-42D3-9A10-88A1CC652CE9}">
      <dsp:nvSpPr>
        <dsp:cNvPr id="0" name=""/>
        <dsp:cNvSpPr/>
      </dsp:nvSpPr>
      <dsp:spPr>
        <a:xfrm>
          <a:off x="4414389" y="2959216"/>
          <a:ext cx="352214" cy="671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107" y="0"/>
              </a:lnTo>
              <a:lnTo>
                <a:pt x="176107" y="671140"/>
              </a:lnTo>
              <a:lnTo>
                <a:pt x="352214" y="671140"/>
              </a:lnTo>
            </a:path>
          </a:pathLst>
        </a:custGeom>
        <a:noFill/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571547" y="3275838"/>
        <a:ext cx="37897" cy="37897"/>
      </dsp:txXfrm>
    </dsp:sp>
    <dsp:sp modelId="{411FEF74-7D18-4088-8D08-8CD1AC52CAC5}">
      <dsp:nvSpPr>
        <dsp:cNvPr id="0" name=""/>
        <dsp:cNvSpPr/>
      </dsp:nvSpPr>
      <dsp:spPr>
        <a:xfrm>
          <a:off x="4414389" y="2913496"/>
          <a:ext cx="3522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2214" y="45720"/>
              </a:lnTo>
            </a:path>
          </a:pathLst>
        </a:custGeom>
        <a:noFill/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581691" y="2950411"/>
        <a:ext cx="17610" cy="17610"/>
      </dsp:txXfrm>
    </dsp:sp>
    <dsp:sp modelId="{1EB2CCE3-9F3C-4A76-8EDA-DD88670A057E}">
      <dsp:nvSpPr>
        <dsp:cNvPr id="0" name=""/>
        <dsp:cNvSpPr/>
      </dsp:nvSpPr>
      <dsp:spPr>
        <a:xfrm>
          <a:off x="4414389" y="2288075"/>
          <a:ext cx="352214" cy="671140"/>
        </a:xfrm>
        <a:custGeom>
          <a:avLst/>
          <a:gdLst/>
          <a:ahLst/>
          <a:cxnLst/>
          <a:rect l="0" t="0" r="0" b="0"/>
          <a:pathLst>
            <a:path>
              <a:moveTo>
                <a:pt x="0" y="671140"/>
              </a:moveTo>
              <a:lnTo>
                <a:pt x="176107" y="671140"/>
              </a:lnTo>
              <a:lnTo>
                <a:pt x="176107" y="0"/>
              </a:lnTo>
              <a:lnTo>
                <a:pt x="352214" y="0"/>
              </a:lnTo>
            </a:path>
          </a:pathLst>
        </a:custGeom>
        <a:noFill/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571547" y="2604697"/>
        <a:ext cx="37897" cy="37897"/>
      </dsp:txXfrm>
    </dsp:sp>
    <dsp:sp modelId="{F43174B9-FF60-4BF2-886E-96CB368B8911}">
      <dsp:nvSpPr>
        <dsp:cNvPr id="0" name=""/>
        <dsp:cNvSpPr/>
      </dsp:nvSpPr>
      <dsp:spPr>
        <a:xfrm>
          <a:off x="4414389" y="1616934"/>
          <a:ext cx="352214" cy="1342281"/>
        </a:xfrm>
        <a:custGeom>
          <a:avLst/>
          <a:gdLst/>
          <a:ahLst/>
          <a:cxnLst/>
          <a:rect l="0" t="0" r="0" b="0"/>
          <a:pathLst>
            <a:path>
              <a:moveTo>
                <a:pt x="0" y="1342281"/>
              </a:moveTo>
              <a:lnTo>
                <a:pt x="176107" y="1342281"/>
              </a:lnTo>
              <a:lnTo>
                <a:pt x="176107" y="0"/>
              </a:lnTo>
              <a:lnTo>
                <a:pt x="352214" y="0"/>
              </a:lnTo>
            </a:path>
          </a:pathLst>
        </a:custGeom>
        <a:noFill/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555803" y="2253382"/>
        <a:ext cx="69386" cy="69386"/>
      </dsp:txXfrm>
    </dsp:sp>
    <dsp:sp modelId="{46E994A0-322E-4EF1-9E89-FB3329E98CF5}">
      <dsp:nvSpPr>
        <dsp:cNvPr id="0" name=""/>
        <dsp:cNvSpPr/>
      </dsp:nvSpPr>
      <dsp:spPr>
        <a:xfrm>
          <a:off x="4414389" y="945793"/>
          <a:ext cx="352214" cy="2013422"/>
        </a:xfrm>
        <a:custGeom>
          <a:avLst/>
          <a:gdLst/>
          <a:ahLst/>
          <a:cxnLst/>
          <a:rect l="0" t="0" r="0" b="0"/>
          <a:pathLst>
            <a:path>
              <a:moveTo>
                <a:pt x="0" y="2013422"/>
              </a:moveTo>
              <a:lnTo>
                <a:pt x="176107" y="2013422"/>
              </a:lnTo>
              <a:lnTo>
                <a:pt x="176107" y="0"/>
              </a:lnTo>
              <a:lnTo>
                <a:pt x="352214" y="0"/>
              </a:lnTo>
            </a:path>
          </a:pathLst>
        </a:custGeom>
        <a:noFill/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4539396" y="1901405"/>
        <a:ext cx="102199" cy="102199"/>
      </dsp:txXfrm>
    </dsp:sp>
    <dsp:sp modelId="{ECD9B8F6-EBD6-4526-8DE4-7DAFA4E11707}">
      <dsp:nvSpPr>
        <dsp:cNvPr id="0" name=""/>
        <dsp:cNvSpPr/>
      </dsp:nvSpPr>
      <dsp:spPr>
        <a:xfrm>
          <a:off x="2056870" y="1628944"/>
          <a:ext cx="280209" cy="1330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0104" y="0"/>
              </a:lnTo>
              <a:lnTo>
                <a:pt x="140104" y="1330271"/>
              </a:lnTo>
              <a:lnTo>
                <a:pt x="280209" y="1330271"/>
              </a:lnTo>
            </a:path>
          </a:pathLst>
        </a:custGeom>
        <a:noFill/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2162988" y="2260093"/>
        <a:ext cx="67973" cy="67973"/>
      </dsp:txXfrm>
    </dsp:sp>
    <dsp:sp modelId="{BCEF7007-29B2-486D-97BA-B4A58BE714E3}">
      <dsp:nvSpPr>
        <dsp:cNvPr id="0" name=""/>
        <dsp:cNvSpPr/>
      </dsp:nvSpPr>
      <dsp:spPr>
        <a:xfrm>
          <a:off x="2056870" y="1628944"/>
          <a:ext cx="280209" cy="659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0104" y="0"/>
              </a:lnTo>
              <a:lnTo>
                <a:pt x="140104" y="659130"/>
              </a:lnTo>
              <a:lnTo>
                <a:pt x="280209" y="659130"/>
              </a:lnTo>
            </a:path>
          </a:pathLst>
        </a:custGeom>
        <a:noFill/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2179069" y="1940604"/>
        <a:ext cx="35810" cy="35810"/>
      </dsp:txXfrm>
    </dsp:sp>
    <dsp:sp modelId="{FC6702A0-0E38-4E91-8A33-41CFB494FF62}">
      <dsp:nvSpPr>
        <dsp:cNvPr id="0" name=""/>
        <dsp:cNvSpPr/>
      </dsp:nvSpPr>
      <dsp:spPr>
        <a:xfrm>
          <a:off x="2056870" y="1571214"/>
          <a:ext cx="2802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7729"/>
              </a:moveTo>
              <a:lnTo>
                <a:pt x="140104" y="57729"/>
              </a:lnTo>
              <a:lnTo>
                <a:pt x="140104" y="45720"/>
              </a:lnTo>
              <a:lnTo>
                <a:pt x="280209" y="45720"/>
              </a:lnTo>
            </a:path>
          </a:pathLst>
        </a:custGeom>
        <a:noFill/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2189963" y="1609923"/>
        <a:ext cx="14023" cy="14023"/>
      </dsp:txXfrm>
    </dsp:sp>
    <dsp:sp modelId="{A5574D3E-BD58-4058-A68F-64C8A0B28798}">
      <dsp:nvSpPr>
        <dsp:cNvPr id="0" name=""/>
        <dsp:cNvSpPr/>
      </dsp:nvSpPr>
      <dsp:spPr>
        <a:xfrm>
          <a:off x="2056870" y="945793"/>
          <a:ext cx="280209" cy="683150"/>
        </a:xfrm>
        <a:custGeom>
          <a:avLst/>
          <a:gdLst/>
          <a:ahLst/>
          <a:cxnLst/>
          <a:rect l="0" t="0" r="0" b="0"/>
          <a:pathLst>
            <a:path>
              <a:moveTo>
                <a:pt x="0" y="683150"/>
              </a:moveTo>
              <a:lnTo>
                <a:pt x="140104" y="683150"/>
              </a:lnTo>
              <a:lnTo>
                <a:pt x="140104" y="0"/>
              </a:lnTo>
              <a:lnTo>
                <a:pt x="280209" y="0"/>
              </a:lnTo>
            </a:path>
          </a:pathLst>
        </a:custGeom>
        <a:noFill/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2178515" y="1268909"/>
        <a:ext cx="36919" cy="36919"/>
      </dsp:txXfrm>
    </dsp:sp>
    <dsp:sp modelId="{19FA3ADF-AD7F-4118-8291-710F3F487C1B}">
      <dsp:nvSpPr>
        <dsp:cNvPr id="0" name=""/>
        <dsp:cNvSpPr/>
      </dsp:nvSpPr>
      <dsp:spPr>
        <a:xfrm>
          <a:off x="2056870" y="274653"/>
          <a:ext cx="280209" cy="1354291"/>
        </a:xfrm>
        <a:custGeom>
          <a:avLst/>
          <a:gdLst/>
          <a:ahLst/>
          <a:cxnLst/>
          <a:rect l="0" t="0" r="0" b="0"/>
          <a:pathLst>
            <a:path>
              <a:moveTo>
                <a:pt x="0" y="1354291"/>
              </a:moveTo>
              <a:lnTo>
                <a:pt x="140104" y="1354291"/>
              </a:lnTo>
              <a:lnTo>
                <a:pt x="140104" y="0"/>
              </a:lnTo>
              <a:lnTo>
                <a:pt x="280209" y="0"/>
              </a:lnTo>
            </a:path>
          </a:pathLst>
        </a:custGeom>
        <a:noFill/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2162400" y="917224"/>
        <a:ext cx="69148" cy="69148"/>
      </dsp:txXfrm>
    </dsp:sp>
    <dsp:sp modelId="{D3FEFE4B-2116-4ABB-A858-1A6478E80203}">
      <dsp:nvSpPr>
        <dsp:cNvPr id="0" name=""/>
        <dsp:cNvSpPr/>
      </dsp:nvSpPr>
      <dsp:spPr>
        <a:xfrm rot="16200000">
          <a:off x="-6452" y="978550"/>
          <a:ext cx="2825856" cy="13007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Бюджетная система Российской Федерации</a:t>
          </a:r>
        </a:p>
      </dsp:txBody>
      <dsp:txXfrm>
        <a:off x="-6452" y="978550"/>
        <a:ext cx="2825856" cy="1300789"/>
      </dsp:txXfrm>
    </dsp:sp>
    <dsp:sp modelId="{4BA4F8C8-DE27-45B1-9492-3EF26225B2EA}">
      <dsp:nvSpPr>
        <dsp:cNvPr id="0" name=""/>
        <dsp:cNvSpPr/>
      </dsp:nvSpPr>
      <dsp:spPr>
        <a:xfrm>
          <a:off x="2337079" y="6196"/>
          <a:ext cx="2077309" cy="536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Федеральный бюджет</a:t>
          </a:r>
        </a:p>
      </dsp:txBody>
      <dsp:txXfrm>
        <a:off x="2337079" y="6196"/>
        <a:ext cx="2077309" cy="536912"/>
      </dsp:txXfrm>
    </dsp:sp>
    <dsp:sp modelId="{0315E227-F256-450D-A9BD-2C1AEF57538F}">
      <dsp:nvSpPr>
        <dsp:cNvPr id="0" name=""/>
        <dsp:cNvSpPr/>
      </dsp:nvSpPr>
      <dsp:spPr>
        <a:xfrm>
          <a:off x="2337079" y="677337"/>
          <a:ext cx="2049097" cy="536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Бюджеты государственных внебюджетных фондов</a:t>
          </a:r>
        </a:p>
      </dsp:txBody>
      <dsp:txXfrm>
        <a:off x="2337079" y="677337"/>
        <a:ext cx="2049097" cy="536912"/>
      </dsp:txXfrm>
    </dsp:sp>
    <dsp:sp modelId="{A492C82D-38C9-40CB-925B-D67009A9D425}">
      <dsp:nvSpPr>
        <dsp:cNvPr id="0" name=""/>
        <dsp:cNvSpPr/>
      </dsp:nvSpPr>
      <dsp:spPr>
        <a:xfrm>
          <a:off x="2337079" y="1348478"/>
          <a:ext cx="2049114" cy="536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Бюджеты субъектов Российской Федерации</a:t>
          </a:r>
        </a:p>
      </dsp:txBody>
      <dsp:txXfrm>
        <a:off x="2337079" y="1348478"/>
        <a:ext cx="2049114" cy="536912"/>
      </dsp:txXfrm>
    </dsp:sp>
    <dsp:sp modelId="{2012C147-4D8F-4945-A03C-0EC06F49F9E1}">
      <dsp:nvSpPr>
        <dsp:cNvPr id="0" name=""/>
        <dsp:cNvSpPr/>
      </dsp:nvSpPr>
      <dsp:spPr>
        <a:xfrm>
          <a:off x="2337079" y="2019619"/>
          <a:ext cx="2071180" cy="536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Бюджеты территориальных государственных внебюджетных фондов</a:t>
          </a:r>
        </a:p>
      </dsp:txBody>
      <dsp:txXfrm>
        <a:off x="2337079" y="2019619"/>
        <a:ext cx="2071180" cy="536912"/>
      </dsp:txXfrm>
    </dsp:sp>
    <dsp:sp modelId="{5D5CEAF5-0CE0-4858-A45D-DC9E8C4F1E71}">
      <dsp:nvSpPr>
        <dsp:cNvPr id="0" name=""/>
        <dsp:cNvSpPr/>
      </dsp:nvSpPr>
      <dsp:spPr>
        <a:xfrm>
          <a:off x="2337079" y="2690760"/>
          <a:ext cx="2077309" cy="536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Местные бюджеты</a:t>
          </a:r>
        </a:p>
      </dsp:txBody>
      <dsp:txXfrm>
        <a:off x="2337079" y="2690760"/>
        <a:ext cx="2077309" cy="536912"/>
      </dsp:txXfrm>
    </dsp:sp>
    <dsp:sp modelId="{E60C83FE-CB60-4419-8A99-82D5B4046DA4}">
      <dsp:nvSpPr>
        <dsp:cNvPr id="0" name=""/>
        <dsp:cNvSpPr/>
      </dsp:nvSpPr>
      <dsp:spPr>
        <a:xfrm>
          <a:off x="4766603" y="677337"/>
          <a:ext cx="3154276" cy="536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муниципальных районов;</a:t>
          </a:r>
        </a:p>
      </dsp:txBody>
      <dsp:txXfrm>
        <a:off x="4766603" y="677337"/>
        <a:ext cx="3154276" cy="536912"/>
      </dsp:txXfrm>
    </dsp:sp>
    <dsp:sp modelId="{85455F03-9859-4027-A2BB-C7DCB6E9CCC8}">
      <dsp:nvSpPr>
        <dsp:cNvPr id="0" name=""/>
        <dsp:cNvSpPr/>
      </dsp:nvSpPr>
      <dsp:spPr>
        <a:xfrm>
          <a:off x="4766603" y="1348478"/>
          <a:ext cx="3154276" cy="536912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муниципальных округов;</a:t>
          </a:r>
        </a:p>
      </dsp:txBody>
      <dsp:txXfrm>
        <a:off x="4766603" y="1348478"/>
        <a:ext cx="3154276" cy="536912"/>
      </dsp:txXfrm>
    </dsp:sp>
    <dsp:sp modelId="{24997EC4-ED85-4BDA-968A-CB340DF1A0BD}">
      <dsp:nvSpPr>
        <dsp:cNvPr id="0" name=""/>
        <dsp:cNvSpPr/>
      </dsp:nvSpPr>
      <dsp:spPr>
        <a:xfrm>
          <a:off x="4766603" y="2019619"/>
          <a:ext cx="3154276" cy="536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городских округов;</a:t>
          </a:r>
        </a:p>
      </dsp:txBody>
      <dsp:txXfrm>
        <a:off x="4766603" y="2019619"/>
        <a:ext cx="3154276" cy="536912"/>
      </dsp:txXfrm>
    </dsp:sp>
    <dsp:sp modelId="{D59666C0-A2F8-4DAF-BFD8-3E8D74266BB7}">
      <dsp:nvSpPr>
        <dsp:cNvPr id="0" name=""/>
        <dsp:cNvSpPr/>
      </dsp:nvSpPr>
      <dsp:spPr>
        <a:xfrm>
          <a:off x="4766603" y="2690760"/>
          <a:ext cx="3154276" cy="536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городских округов с внутригородским делением;</a:t>
          </a:r>
        </a:p>
      </dsp:txBody>
      <dsp:txXfrm>
        <a:off x="4766603" y="2690760"/>
        <a:ext cx="3154276" cy="536912"/>
      </dsp:txXfrm>
    </dsp:sp>
    <dsp:sp modelId="{5EF6354A-4806-4A4D-99F3-C988BA98F8D4}">
      <dsp:nvSpPr>
        <dsp:cNvPr id="0" name=""/>
        <dsp:cNvSpPr/>
      </dsp:nvSpPr>
      <dsp:spPr>
        <a:xfrm>
          <a:off x="4766603" y="3361900"/>
          <a:ext cx="3154276" cy="536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внутригородских муниципальных образований городов федерального значения Москвы, Санкт-Петербурга и Севастополя;</a:t>
          </a:r>
        </a:p>
      </dsp:txBody>
      <dsp:txXfrm>
        <a:off x="4766603" y="3361900"/>
        <a:ext cx="3154276" cy="536912"/>
      </dsp:txXfrm>
    </dsp:sp>
    <dsp:sp modelId="{D9D39623-95F7-4C5C-8742-A293DA813C18}">
      <dsp:nvSpPr>
        <dsp:cNvPr id="0" name=""/>
        <dsp:cNvSpPr/>
      </dsp:nvSpPr>
      <dsp:spPr>
        <a:xfrm>
          <a:off x="4766603" y="4033041"/>
          <a:ext cx="3154276" cy="536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городских и сельских поселений; </a:t>
          </a:r>
        </a:p>
      </dsp:txBody>
      <dsp:txXfrm>
        <a:off x="4766603" y="4033041"/>
        <a:ext cx="3154276" cy="536912"/>
      </dsp:txXfrm>
    </dsp:sp>
    <dsp:sp modelId="{0F3F2B33-280E-49C2-BB22-6C7420B01FDB}">
      <dsp:nvSpPr>
        <dsp:cNvPr id="0" name=""/>
        <dsp:cNvSpPr/>
      </dsp:nvSpPr>
      <dsp:spPr>
        <a:xfrm>
          <a:off x="4766603" y="4704182"/>
          <a:ext cx="3154276" cy="536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dirty="0">
              <a:ln w="10541" cmpd="sng"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бюджеты внутригородских районов.</a:t>
          </a:r>
          <a:endParaRPr lang="ru-RU" sz="14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66603" y="4704182"/>
        <a:ext cx="3154276" cy="5369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E8A4AD-A56B-45B8-91F5-0B55AAB7A2E2}">
      <dsp:nvSpPr>
        <dsp:cNvPr id="0" name=""/>
        <dsp:cNvSpPr/>
      </dsp:nvSpPr>
      <dsp:spPr>
        <a:xfrm>
          <a:off x="0" y="2677075"/>
          <a:ext cx="3528392" cy="17729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>
              <a:ln w="10541" cmpd="sng">
                <a:prstDash val="solid"/>
              </a:ln>
              <a:effectLst/>
              <a:latin typeface="Times New Roman" pitchFamily="18" charset="0"/>
              <a:cs typeface="Times New Roman" pitchFamily="18" charset="0"/>
            </a:rPr>
            <a:t>Бюджетная и налоговая  политика в 2026-2028 годах, как и в предыдущие год, будет направлена на:</a:t>
          </a:r>
        </a:p>
      </dsp:txBody>
      <dsp:txXfrm>
        <a:off x="0" y="2677075"/>
        <a:ext cx="3528392" cy="1772981"/>
      </dsp:txXfrm>
    </dsp:sp>
    <dsp:sp modelId="{8B621F81-D49B-47F0-8318-4549DE09A6E7}">
      <dsp:nvSpPr>
        <dsp:cNvPr id="0" name=""/>
        <dsp:cNvSpPr/>
      </dsp:nvSpPr>
      <dsp:spPr>
        <a:xfrm rot="10800000">
          <a:off x="0" y="12762"/>
          <a:ext cx="3528392" cy="2726845"/>
        </a:xfrm>
        <a:prstGeom prst="upArrowCallout">
          <a:avLst/>
        </a:prstGeom>
        <a:gradFill rotWithShape="0">
          <a:gsLst>
            <a:gs pos="0">
              <a:schemeClr val="accent2">
                <a:hueOff val="978827"/>
                <a:satOff val="13192"/>
                <a:lumOff val="16078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2">
                <a:hueOff val="978827"/>
                <a:satOff val="13192"/>
                <a:lumOff val="16078"/>
                <a:alphaOff val="0"/>
                <a:shade val="100000"/>
              </a:schemeClr>
            </a:gs>
            <a:gs pos="100000">
              <a:schemeClr val="accent2">
                <a:hueOff val="978827"/>
                <a:satOff val="13192"/>
                <a:lumOff val="16078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/>
            <a:t>Утверждены постановлением администрации Ветлужского муниципального района от </a:t>
          </a:r>
          <a:r>
            <a:rPr lang="ru-RU" sz="1200" kern="1200" dirty="0"/>
            <a:t>28 октября 2025 года № 706 «</a:t>
          </a:r>
          <a:r>
            <a:rPr lang="ru-RU" sz="1200" b="1" kern="1200" dirty="0"/>
            <a:t>Об утверждении Основных направлений бюджетной и 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/>
            <a:t>налоговой политики в Ветлужском муниципальном округе на </a:t>
          </a:r>
          <a:r>
            <a:rPr lang="ru-RU" sz="1200" kern="1200" dirty="0"/>
            <a:t>2026 год и на плановый период 2027 и 2028 годов</a:t>
          </a:r>
          <a:r>
            <a:rPr lang="ru-RU" sz="1200" b="1" kern="1200" dirty="0"/>
            <a:t>»</a:t>
          </a:r>
          <a:endParaRPr lang="ru-RU" sz="1200" b="1" kern="1200" cap="none" spc="0" dirty="0">
            <a:ln/>
            <a:effectLst/>
          </a:endParaRPr>
        </a:p>
      </dsp:txBody>
      <dsp:txXfrm rot="10800000">
        <a:off x="0" y="12762"/>
        <a:ext cx="3528392" cy="17718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3E8F9-0C5F-4AC2-8629-A058005F4E75}">
      <dsp:nvSpPr>
        <dsp:cNvPr id="0" name=""/>
        <dsp:cNvSpPr/>
      </dsp:nvSpPr>
      <dsp:spPr>
        <a:xfrm>
          <a:off x="0" y="650328"/>
          <a:ext cx="8208912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1. Обеспечение сбалансированности и устойчивости бюджета</a:t>
          </a:r>
        </a:p>
      </dsp:txBody>
      <dsp:txXfrm>
        <a:off x="25130" y="675458"/>
        <a:ext cx="8158652" cy="464540"/>
      </dsp:txXfrm>
    </dsp:sp>
    <dsp:sp modelId="{7CC52C52-83EE-462B-B582-C58E645C59E4}">
      <dsp:nvSpPr>
        <dsp:cNvPr id="0" name=""/>
        <dsp:cNvSpPr/>
      </dsp:nvSpPr>
      <dsp:spPr>
        <a:xfrm>
          <a:off x="0" y="1165128"/>
          <a:ext cx="8208912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63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/>
            <a:t>формирование реалистичного прогноза поступления доходов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/>
            <a:t>гарантированное исполнение социальных обязательств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/>
            <a:t>проведение ответственной и взвешенной долговой политики</a:t>
          </a:r>
        </a:p>
      </dsp:txBody>
      <dsp:txXfrm>
        <a:off x="0" y="1165128"/>
        <a:ext cx="8208912" cy="842490"/>
      </dsp:txXfrm>
    </dsp:sp>
    <dsp:sp modelId="{84F1F5CC-973D-4793-B4AC-1EC48A2D65FF}">
      <dsp:nvSpPr>
        <dsp:cNvPr id="0" name=""/>
        <dsp:cNvSpPr/>
      </dsp:nvSpPr>
      <dsp:spPr>
        <a:xfrm>
          <a:off x="0" y="2007618"/>
          <a:ext cx="8208912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2. Повышение эффективности использования бюджетных средств</a:t>
          </a:r>
        </a:p>
      </dsp:txBody>
      <dsp:txXfrm>
        <a:off x="25130" y="2032748"/>
        <a:ext cx="8158652" cy="464540"/>
      </dsp:txXfrm>
    </dsp:sp>
    <dsp:sp modelId="{9C27A201-28AA-44BA-BA3B-4840A35FED77}">
      <dsp:nvSpPr>
        <dsp:cNvPr id="0" name=""/>
        <dsp:cNvSpPr/>
      </dsp:nvSpPr>
      <dsp:spPr>
        <a:xfrm>
          <a:off x="0" y="2522418"/>
          <a:ext cx="8208912" cy="55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63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/>
            <a:t>оптимизация инвестиционных расходов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/>
            <a:t>повышение операционной эффективности использования бюджетных средств</a:t>
          </a:r>
        </a:p>
      </dsp:txBody>
      <dsp:txXfrm>
        <a:off x="0" y="2522418"/>
        <a:ext cx="8208912" cy="557865"/>
      </dsp:txXfrm>
    </dsp:sp>
    <dsp:sp modelId="{2AFC2C6A-03CB-4385-89DB-BFC1CD4FEA7B}">
      <dsp:nvSpPr>
        <dsp:cNvPr id="0" name=""/>
        <dsp:cNvSpPr/>
      </dsp:nvSpPr>
      <dsp:spPr>
        <a:xfrm>
          <a:off x="0" y="3080283"/>
          <a:ext cx="8208912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3. Повышение эффективности муниципального управления </a:t>
          </a:r>
        </a:p>
      </dsp:txBody>
      <dsp:txXfrm>
        <a:off x="25130" y="3105413"/>
        <a:ext cx="8158652" cy="464540"/>
      </dsp:txXfrm>
    </dsp:sp>
    <dsp:sp modelId="{EB038B09-28CE-404A-83A9-F2233AE33C59}">
      <dsp:nvSpPr>
        <dsp:cNvPr id="0" name=""/>
        <dsp:cNvSpPr/>
      </dsp:nvSpPr>
      <dsp:spPr>
        <a:xfrm>
          <a:off x="0" y="3595083"/>
          <a:ext cx="8208912" cy="1001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63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/>
            <a:t>повышение качества финансового менеджмента исполнительных органов и муниципальных учреждений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/>
            <a:t>реализация принципов открытости и прозрачности управления муниципальными финансами</a:t>
          </a:r>
        </a:p>
      </dsp:txBody>
      <dsp:txXfrm>
        <a:off x="0" y="3595083"/>
        <a:ext cx="8208912" cy="10018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2E5F1-4462-4DF9-8463-6A90030BA68C}">
      <dsp:nvSpPr>
        <dsp:cNvPr id="0" name=""/>
        <dsp:cNvSpPr/>
      </dsp:nvSpPr>
      <dsp:spPr>
        <a:xfrm rot="16200000">
          <a:off x="-1843286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Общегосударственные вопросы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259" y="878498"/>
        <a:ext cx="695397" cy="2635492"/>
      </dsp:txXfrm>
    </dsp:sp>
    <dsp:sp modelId="{911FD6AF-9B3A-4FEB-BD91-FDC65DFECF0F}">
      <dsp:nvSpPr>
        <dsp:cNvPr id="0" name=""/>
        <dsp:cNvSpPr/>
      </dsp:nvSpPr>
      <dsp:spPr>
        <a:xfrm rot="16200000">
          <a:off x="-1095733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1112147"/>
                <a:satOff val="7643"/>
                <a:lumOff val="-749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1112147"/>
                <a:satOff val="7643"/>
                <a:lumOff val="-749"/>
                <a:alphaOff val="0"/>
                <a:shade val="100000"/>
              </a:schemeClr>
            </a:gs>
            <a:gs pos="100000">
              <a:schemeClr val="accent5">
                <a:hueOff val="-1112147"/>
                <a:satOff val="7643"/>
                <a:lumOff val="-749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Национальная оборона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752812" y="878498"/>
        <a:ext cx="695397" cy="2635492"/>
      </dsp:txXfrm>
    </dsp:sp>
    <dsp:sp modelId="{3D3B558F-E005-497A-9EE9-737ABC83DC8A}">
      <dsp:nvSpPr>
        <dsp:cNvPr id="0" name=""/>
        <dsp:cNvSpPr/>
      </dsp:nvSpPr>
      <dsp:spPr>
        <a:xfrm rot="16200000">
          <a:off x="-348181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2224293"/>
                <a:satOff val="15287"/>
                <a:lumOff val="-1497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2224293"/>
                <a:satOff val="15287"/>
                <a:lumOff val="-1497"/>
                <a:alphaOff val="0"/>
                <a:shade val="100000"/>
              </a:schemeClr>
            </a:gs>
            <a:gs pos="100000">
              <a:schemeClr val="accent5">
                <a:hueOff val="-2224293"/>
                <a:satOff val="15287"/>
                <a:lumOff val="-1497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1500364" y="878498"/>
        <a:ext cx="695397" cy="2635492"/>
      </dsp:txXfrm>
    </dsp:sp>
    <dsp:sp modelId="{E853B569-665E-4CB1-A82F-9C2B11970D57}">
      <dsp:nvSpPr>
        <dsp:cNvPr id="0" name=""/>
        <dsp:cNvSpPr/>
      </dsp:nvSpPr>
      <dsp:spPr>
        <a:xfrm rot="16200000">
          <a:off x="399371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3336440"/>
                <a:satOff val="22930"/>
                <a:lumOff val="-2246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3336440"/>
                <a:satOff val="22930"/>
                <a:lumOff val="-2246"/>
                <a:alphaOff val="0"/>
                <a:shade val="100000"/>
              </a:schemeClr>
            </a:gs>
            <a:gs pos="100000">
              <a:schemeClr val="accent5">
                <a:hueOff val="-3336440"/>
                <a:satOff val="22930"/>
                <a:lumOff val="-2246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Национальная экономика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247916" y="878498"/>
        <a:ext cx="695397" cy="2635492"/>
      </dsp:txXfrm>
    </dsp:sp>
    <dsp:sp modelId="{271EA472-A313-41E5-8DC4-BB615655B35D}">
      <dsp:nvSpPr>
        <dsp:cNvPr id="0" name=""/>
        <dsp:cNvSpPr/>
      </dsp:nvSpPr>
      <dsp:spPr>
        <a:xfrm rot="16200000">
          <a:off x="1146923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4448586"/>
                <a:satOff val="30573"/>
                <a:lumOff val="-2995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4448586"/>
                <a:satOff val="30573"/>
                <a:lumOff val="-2995"/>
                <a:alphaOff val="0"/>
                <a:shade val="100000"/>
              </a:schemeClr>
            </a:gs>
            <a:gs pos="100000">
              <a:schemeClr val="accent5">
                <a:hueOff val="-4448586"/>
                <a:satOff val="30573"/>
                <a:lumOff val="-2995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Жилищно-коммунальное хозяйство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995468" y="878498"/>
        <a:ext cx="695397" cy="2635492"/>
      </dsp:txXfrm>
    </dsp:sp>
    <dsp:sp modelId="{9DE1900D-BE07-4DE8-8E9C-8F6FB55171BE}">
      <dsp:nvSpPr>
        <dsp:cNvPr id="0" name=""/>
        <dsp:cNvSpPr/>
      </dsp:nvSpPr>
      <dsp:spPr>
        <a:xfrm rot="16200000">
          <a:off x="1894475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5560733"/>
                <a:satOff val="38216"/>
                <a:lumOff val="-3744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5560733"/>
                <a:satOff val="38216"/>
                <a:lumOff val="-3744"/>
                <a:alphaOff val="0"/>
                <a:shade val="100000"/>
              </a:schemeClr>
            </a:gs>
            <a:gs pos="100000">
              <a:schemeClr val="accent5">
                <a:hueOff val="-5560733"/>
                <a:satOff val="38216"/>
                <a:lumOff val="-3744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Охрана окружающей среды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743020" y="878498"/>
        <a:ext cx="695397" cy="2635492"/>
      </dsp:txXfrm>
    </dsp:sp>
    <dsp:sp modelId="{237D8960-40A7-4B1F-B408-D085581EDAE8}">
      <dsp:nvSpPr>
        <dsp:cNvPr id="0" name=""/>
        <dsp:cNvSpPr/>
      </dsp:nvSpPr>
      <dsp:spPr>
        <a:xfrm rot="16200000">
          <a:off x="2642028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6672880"/>
                <a:satOff val="45860"/>
                <a:lumOff val="-4492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6672880"/>
                <a:satOff val="45860"/>
                <a:lumOff val="-4492"/>
                <a:alphaOff val="0"/>
                <a:shade val="100000"/>
              </a:schemeClr>
            </a:gs>
            <a:gs pos="100000">
              <a:schemeClr val="accent5">
                <a:hueOff val="-6672880"/>
                <a:satOff val="45860"/>
                <a:lumOff val="-4492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Образование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90573" y="878498"/>
        <a:ext cx="695397" cy="2635492"/>
      </dsp:txXfrm>
    </dsp:sp>
    <dsp:sp modelId="{28B3CBCA-C09A-46F3-97C8-D6D600C84562}">
      <dsp:nvSpPr>
        <dsp:cNvPr id="0" name=""/>
        <dsp:cNvSpPr/>
      </dsp:nvSpPr>
      <dsp:spPr>
        <a:xfrm rot="16200000">
          <a:off x="3389580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7785026"/>
                <a:satOff val="53503"/>
                <a:lumOff val="-5241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7785026"/>
                <a:satOff val="53503"/>
                <a:lumOff val="-5241"/>
                <a:alphaOff val="0"/>
                <a:shade val="100000"/>
              </a:schemeClr>
            </a:gs>
            <a:gs pos="100000">
              <a:schemeClr val="accent5">
                <a:hueOff val="-7785026"/>
                <a:satOff val="53503"/>
                <a:lumOff val="-5241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Культура и кинематография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238125" y="878498"/>
        <a:ext cx="695397" cy="2635492"/>
      </dsp:txXfrm>
    </dsp:sp>
    <dsp:sp modelId="{9DF2D5F8-BF18-4024-9A95-FA8511B26349}">
      <dsp:nvSpPr>
        <dsp:cNvPr id="0" name=""/>
        <dsp:cNvSpPr/>
      </dsp:nvSpPr>
      <dsp:spPr>
        <a:xfrm rot="16200000">
          <a:off x="4137132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8897173"/>
                <a:satOff val="61146"/>
                <a:lumOff val="-599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8897173"/>
                <a:satOff val="61146"/>
                <a:lumOff val="-5990"/>
                <a:alphaOff val="0"/>
                <a:shade val="100000"/>
              </a:schemeClr>
            </a:gs>
            <a:gs pos="100000">
              <a:schemeClr val="accent5">
                <a:hueOff val="-8897173"/>
                <a:satOff val="61146"/>
                <a:lumOff val="-599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Социальная политика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985677" y="878498"/>
        <a:ext cx="695397" cy="2635492"/>
      </dsp:txXfrm>
    </dsp:sp>
    <dsp:sp modelId="{ECC1119C-9DA8-4D48-A9D0-DCC5758EE3E4}">
      <dsp:nvSpPr>
        <dsp:cNvPr id="0" name=""/>
        <dsp:cNvSpPr/>
      </dsp:nvSpPr>
      <dsp:spPr>
        <a:xfrm rot="16200000">
          <a:off x="4884685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10009319"/>
                <a:satOff val="68789"/>
                <a:lumOff val="-6739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10009319"/>
                <a:satOff val="68789"/>
                <a:lumOff val="-6739"/>
                <a:alphaOff val="0"/>
                <a:shade val="100000"/>
              </a:schemeClr>
            </a:gs>
            <a:gs pos="100000">
              <a:schemeClr val="accent5">
                <a:hueOff val="-10009319"/>
                <a:satOff val="68789"/>
                <a:lumOff val="-6739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6733230" y="878498"/>
        <a:ext cx="695397" cy="2635492"/>
      </dsp:txXfrm>
    </dsp:sp>
    <dsp:sp modelId="{1050766E-1375-4FC1-800D-C92B79BE787D}">
      <dsp:nvSpPr>
        <dsp:cNvPr id="0" name=""/>
        <dsp:cNvSpPr/>
      </dsp:nvSpPr>
      <dsp:spPr>
        <a:xfrm rot="16200000">
          <a:off x="5632237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11121466"/>
                <a:satOff val="76433"/>
                <a:lumOff val="-7487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11121466"/>
                <a:satOff val="76433"/>
                <a:lumOff val="-7487"/>
                <a:alphaOff val="0"/>
                <a:shade val="100000"/>
              </a:schemeClr>
            </a:gs>
            <a:gs pos="100000">
              <a:schemeClr val="accent5">
                <a:hueOff val="-11121466"/>
                <a:satOff val="76433"/>
                <a:lumOff val="-7487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Средства массовой информации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7480782" y="878498"/>
        <a:ext cx="695397" cy="2635492"/>
      </dsp:txXfrm>
    </dsp:sp>
    <dsp:sp modelId="{044D1CFF-4AF8-4286-8073-4A64F5905651}">
      <dsp:nvSpPr>
        <dsp:cNvPr id="0" name=""/>
        <dsp:cNvSpPr/>
      </dsp:nvSpPr>
      <dsp:spPr>
        <a:xfrm rot="16200000">
          <a:off x="6354512" y="1848545"/>
          <a:ext cx="4392488" cy="695397"/>
        </a:xfrm>
        <a:prstGeom prst="flowChartManualOperation">
          <a:avLst/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5">
                <a:hueOff val="-12233612"/>
                <a:satOff val="84076"/>
                <a:lumOff val="-8236"/>
                <a:alphaOff val="0"/>
                <a:shade val="100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Times New Roman" pitchFamily="18" charset="0"/>
              <a:cs typeface="Times New Roman" pitchFamily="18" charset="0"/>
            </a:rPr>
            <a:t>Обслуживание муниципального долга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8203057" y="878498"/>
        <a:ext cx="695397" cy="26354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CE165F-50BC-4A8F-A790-348DBFE57CF7}">
      <dsp:nvSpPr>
        <dsp:cNvPr id="0" name=""/>
        <dsp:cNvSpPr/>
      </dsp:nvSpPr>
      <dsp:spPr>
        <a:xfrm rot="5400000">
          <a:off x="462743" y="203301"/>
          <a:ext cx="2145243" cy="182368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baseline="0" dirty="0"/>
        </a:p>
      </dsp:txBody>
      <dsp:txXfrm rot="-5400000">
        <a:off x="623521" y="954367"/>
        <a:ext cx="1823688" cy="321555"/>
      </dsp:txXfrm>
    </dsp:sp>
    <dsp:sp modelId="{D73AD86A-DA79-46E1-8666-C7B80561DA81}">
      <dsp:nvSpPr>
        <dsp:cNvPr id="0" name=""/>
        <dsp:cNvSpPr/>
      </dsp:nvSpPr>
      <dsp:spPr>
        <a:xfrm rot="5400000">
          <a:off x="3998166" y="-1189882"/>
          <a:ext cx="1479034" cy="44348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cap="none" spc="0" baseline="0" dirty="0">
              <a:ln w="1905">
                <a:solidFill>
                  <a:srgbClr val="0070C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На чем основывается проект бюджета округа на 2026год  и на плановый период 2027и 2028  годов                                                   </a:t>
          </a:r>
          <a:endParaRPr lang="ru-RU" sz="1600" b="1" kern="1200" cap="none" spc="0" dirty="0">
            <a:ln w="1905">
              <a:solidFill>
                <a:srgbClr val="0070C0"/>
              </a:solidFill>
            </a:ln>
            <a:solidFill>
              <a:srgbClr val="0070C0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sp:txBody>
      <dsp:txXfrm rot="-5400000">
        <a:off x="2520254" y="360230"/>
        <a:ext cx="4362659" cy="13346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A45AC-3348-4FAF-9AFF-600B8A954B50}">
      <dsp:nvSpPr>
        <dsp:cNvPr id="0" name=""/>
        <dsp:cNvSpPr/>
      </dsp:nvSpPr>
      <dsp:spPr>
        <a:xfrm>
          <a:off x="0" y="0"/>
          <a:ext cx="6545580" cy="8429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baseline="0" dirty="0"/>
            <a:t>Бюджетном послании Президента Российской Федерации</a:t>
          </a:r>
        </a:p>
      </dsp:txBody>
      <dsp:txXfrm>
        <a:off x="24688" y="24688"/>
        <a:ext cx="5564769" cy="793551"/>
      </dsp:txXfrm>
    </dsp:sp>
    <dsp:sp modelId="{18FA1CA0-E18A-422B-9EF9-BF1CF0BEEBC1}">
      <dsp:nvSpPr>
        <dsp:cNvPr id="0" name=""/>
        <dsp:cNvSpPr/>
      </dsp:nvSpPr>
      <dsp:spPr>
        <a:xfrm>
          <a:off x="548192" y="996186"/>
          <a:ext cx="6545580" cy="8429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26276"/>
                <a:satOff val="4397"/>
                <a:lumOff val="5359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2">
                <a:hueOff val="326276"/>
                <a:satOff val="4397"/>
                <a:lumOff val="5359"/>
                <a:alphaOff val="0"/>
                <a:shade val="100000"/>
              </a:schemeClr>
            </a:gs>
            <a:gs pos="100000">
              <a:schemeClr val="accent2">
                <a:hueOff val="326276"/>
                <a:satOff val="4397"/>
                <a:lumOff val="5359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baseline="0" dirty="0"/>
            <a:t>Прогнозе социально-экономического развития Ветлужского муниципального округа</a:t>
          </a:r>
        </a:p>
      </dsp:txBody>
      <dsp:txXfrm>
        <a:off x="572880" y="1020874"/>
        <a:ext cx="5400109" cy="793551"/>
      </dsp:txXfrm>
    </dsp:sp>
    <dsp:sp modelId="{1C9779E8-668B-4487-A088-251B6762649C}">
      <dsp:nvSpPr>
        <dsp:cNvPr id="0" name=""/>
        <dsp:cNvSpPr/>
      </dsp:nvSpPr>
      <dsp:spPr>
        <a:xfrm>
          <a:off x="1088202" y="1992373"/>
          <a:ext cx="6545580" cy="8429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652551"/>
                <a:satOff val="8795"/>
                <a:lumOff val="10719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2">
                <a:hueOff val="652551"/>
                <a:satOff val="8795"/>
                <a:lumOff val="10719"/>
                <a:alphaOff val="0"/>
                <a:shade val="100000"/>
              </a:schemeClr>
            </a:gs>
            <a:gs pos="100000">
              <a:schemeClr val="accent2">
                <a:hueOff val="652551"/>
                <a:satOff val="8795"/>
                <a:lumOff val="10719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baseline="0" dirty="0"/>
            <a:t>Основных направлениях бюджетной и налоговой политики Ветлужского муниципального округа</a:t>
          </a:r>
        </a:p>
      </dsp:txBody>
      <dsp:txXfrm>
        <a:off x="1112890" y="2017061"/>
        <a:ext cx="5408291" cy="793551"/>
      </dsp:txXfrm>
    </dsp:sp>
    <dsp:sp modelId="{9363A84A-0696-4C75-A795-B09945FCBD89}">
      <dsp:nvSpPr>
        <dsp:cNvPr id="0" name=""/>
        <dsp:cNvSpPr/>
      </dsp:nvSpPr>
      <dsp:spPr>
        <a:xfrm>
          <a:off x="1636394" y="2988559"/>
          <a:ext cx="6545580" cy="8429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978827"/>
                <a:satOff val="13192"/>
                <a:lumOff val="16078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2">
                <a:hueOff val="978827"/>
                <a:satOff val="13192"/>
                <a:lumOff val="16078"/>
                <a:alphaOff val="0"/>
                <a:shade val="100000"/>
              </a:schemeClr>
            </a:gs>
            <a:gs pos="100000">
              <a:schemeClr val="accent2">
                <a:hueOff val="978827"/>
                <a:satOff val="13192"/>
                <a:lumOff val="16078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baseline="0" dirty="0"/>
            <a:t>Муниципальных программах Ветлужского муниципального округа</a:t>
          </a:r>
        </a:p>
      </dsp:txBody>
      <dsp:txXfrm>
        <a:off x="1661082" y="3013247"/>
        <a:ext cx="5400109" cy="793551"/>
      </dsp:txXfrm>
    </dsp:sp>
    <dsp:sp modelId="{AADB38E0-D849-428B-A7A3-56507FB73F39}">
      <dsp:nvSpPr>
        <dsp:cNvPr id="0" name=""/>
        <dsp:cNvSpPr/>
      </dsp:nvSpPr>
      <dsp:spPr>
        <a:xfrm>
          <a:off x="5997677" y="645605"/>
          <a:ext cx="547902" cy="54790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/>
        </a:p>
      </dsp:txBody>
      <dsp:txXfrm>
        <a:off x="6120955" y="645605"/>
        <a:ext cx="301346" cy="412296"/>
      </dsp:txXfrm>
    </dsp:sp>
    <dsp:sp modelId="{479266E9-2219-47E6-95B6-3ED0589B8730}">
      <dsp:nvSpPr>
        <dsp:cNvPr id="0" name=""/>
        <dsp:cNvSpPr/>
      </dsp:nvSpPr>
      <dsp:spPr>
        <a:xfrm>
          <a:off x="6545869" y="1641792"/>
          <a:ext cx="547902" cy="54790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455158"/>
            <a:satOff val="7430"/>
            <a:lumOff val="166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455158"/>
              <a:satOff val="7430"/>
              <a:lumOff val="1661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/>
        </a:p>
      </dsp:txBody>
      <dsp:txXfrm>
        <a:off x="6669147" y="1641792"/>
        <a:ext cx="301346" cy="412296"/>
      </dsp:txXfrm>
    </dsp:sp>
    <dsp:sp modelId="{BDA2F57C-89AA-4FA2-8A15-CAB08F0B9DD9}">
      <dsp:nvSpPr>
        <dsp:cNvPr id="0" name=""/>
        <dsp:cNvSpPr/>
      </dsp:nvSpPr>
      <dsp:spPr>
        <a:xfrm>
          <a:off x="7085880" y="2637978"/>
          <a:ext cx="547902" cy="54790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910317"/>
            <a:satOff val="14861"/>
            <a:lumOff val="33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910317"/>
              <a:satOff val="14861"/>
              <a:lumOff val="3322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/>
        </a:p>
      </dsp:txBody>
      <dsp:txXfrm>
        <a:off x="7209158" y="2637978"/>
        <a:ext cx="301346" cy="4122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5054D4-18E4-489A-B41E-79F2933F90AA}">
      <dsp:nvSpPr>
        <dsp:cNvPr id="0" name=""/>
        <dsp:cNvSpPr/>
      </dsp:nvSpPr>
      <dsp:spPr>
        <a:xfrm>
          <a:off x="0" y="4"/>
          <a:ext cx="4572000" cy="59766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0" u="none" kern="1200" dirty="0">
              <a:latin typeface="Times New Roman" pitchFamily="18" charset="0"/>
              <a:cs typeface="Times New Roman" pitchFamily="18" charset="0"/>
            </a:rPr>
            <a:t>исполнение бюджета по программной классификации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28750" y="298836"/>
        <a:ext cx="1714500" cy="597665"/>
      </dsp:txXfrm>
    </dsp:sp>
    <dsp:sp modelId="{90772916-2399-4A0C-8C19-53B4CCB0761D}">
      <dsp:nvSpPr>
        <dsp:cNvPr id="0" name=""/>
        <dsp:cNvSpPr/>
      </dsp:nvSpPr>
      <dsp:spPr>
        <a:xfrm>
          <a:off x="187374" y="1042433"/>
          <a:ext cx="4231527" cy="4934230"/>
        </a:xfrm>
        <a:prstGeom prst="ellipse">
          <a:avLst/>
        </a:prstGeom>
        <a:solidFill>
          <a:schemeClr val="accent2">
            <a:hueOff val="244707"/>
            <a:satOff val="3298"/>
            <a:lumOff val="402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0" u="none" kern="1200" dirty="0">
              <a:latin typeface="Times New Roman" pitchFamily="18" charset="0"/>
              <a:cs typeface="Times New Roman" pitchFamily="18" charset="0"/>
            </a:rPr>
            <a:t>взаимосвязь бюджетных расходов с результатом реализации программ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90714" y="1326151"/>
        <a:ext cx="1824846" cy="567436"/>
      </dsp:txXfrm>
    </dsp:sp>
    <dsp:sp modelId="{5E6AD6DF-3FE3-45E3-A63F-43A0443BB531}">
      <dsp:nvSpPr>
        <dsp:cNvPr id="0" name=""/>
        <dsp:cNvSpPr/>
      </dsp:nvSpPr>
      <dsp:spPr>
        <a:xfrm>
          <a:off x="533556" y="2232255"/>
          <a:ext cx="3484787" cy="3603842"/>
        </a:xfrm>
        <a:prstGeom prst="ellipse">
          <a:avLst/>
        </a:prstGeom>
        <a:solidFill>
          <a:schemeClr val="accent2">
            <a:hueOff val="489414"/>
            <a:satOff val="6596"/>
            <a:lumOff val="80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0" u="none" kern="1200" dirty="0">
              <a:latin typeface="Times New Roman" pitchFamily="18" charset="0"/>
              <a:cs typeface="Times New Roman" pitchFamily="18" charset="0"/>
            </a:rPr>
            <a:t>мониторинг показателей исполнения целевых программ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74261" y="2480920"/>
        <a:ext cx="1803377" cy="497330"/>
      </dsp:txXfrm>
    </dsp:sp>
    <dsp:sp modelId="{B2E2BBD1-41A3-4BC0-9BF7-C4363F0262A3}">
      <dsp:nvSpPr>
        <dsp:cNvPr id="0" name=""/>
        <dsp:cNvSpPr/>
      </dsp:nvSpPr>
      <dsp:spPr>
        <a:xfrm>
          <a:off x="896381" y="3096336"/>
          <a:ext cx="2738047" cy="2849494"/>
        </a:xfrm>
        <a:prstGeom prst="ellipse">
          <a:avLst/>
        </a:prstGeom>
        <a:solidFill>
          <a:schemeClr val="accent2">
            <a:hueOff val="734120"/>
            <a:satOff val="9894"/>
            <a:lumOff val="1205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0" u="none" kern="1200" dirty="0">
              <a:latin typeface="Times New Roman" pitchFamily="18" charset="0"/>
              <a:cs typeface="Times New Roman" pitchFamily="18" charset="0"/>
            </a:rPr>
            <a:t>повышение качества бюджетного планирования и исполнения бюджета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26132" y="3352790"/>
        <a:ext cx="1478545" cy="512908"/>
      </dsp:txXfrm>
    </dsp:sp>
    <dsp:sp modelId="{D9A76270-9E2E-4619-B62A-0949B5A6AC10}">
      <dsp:nvSpPr>
        <dsp:cNvPr id="0" name=""/>
        <dsp:cNvSpPr/>
      </dsp:nvSpPr>
      <dsp:spPr>
        <a:xfrm>
          <a:off x="936107" y="4313589"/>
          <a:ext cx="2628790" cy="1663074"/>
        </a:xfrm>
        <a:prstGeom prst="ellipse">
          <a:avLst/>
        </a:prstGeom>
        <a:solidFill>
          <a:schemeClr val="accent2">
            <a:hueOff val="978827"/>
            <a:satOff val="13192"/>
            <a:lumOff val="1607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latin typeface="Times New Roman" pitchFamily="18" charset="0"/>
              <a:cs typeface="Times New Roman" pitchFamily="18" charset="0"/>
            </a:rPr>
            <a:t>25 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муниципальных программ</a:t>
          </a:r>
        </a:p>
      </dsp:txBody>
      <dsp:txXfrm>
        <a:off x="1321085" y="4729358"/>
        <a:ext cx="1858835" cy="8315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9B431-466A-4B07-BF0C-604F984E21F5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BABE3-B753-4F79-BAC5-158EE4F2FB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84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BABE3-B753-4F79-BAC5-158EE4F2FBD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96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01.04.2026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1" r:id="rId1"/>
    <p:sldLayoutId id="2147485162" r:id="rId2"/>
    <p:sldLayoutId id="2147485163" r:id="rId3"/>
    <p:sldLayoutId id="2147485164" r:id="rId4"/>
    <p:sldLayoutId id="2147485165" r:id="rId5"/>
    <p:sldLayoutId id="2147485166" r:id="rId6"/>
    <p:sldLayoutId id="2147485167" r:id="rId7"/>
    <p:sldLayoutId id="2147485168" r:id="rId8"/>
    <p:sldLayoutId id="2147485169" r:id="rId9"/>
    <p:sldLayoutId id="2147485170" r:id="rId10"/>
    <p:sldLayoutId id="21474851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Admin\&#1052;&#1086;&#1080;%20&#1076;&#1086;&#1082;&#1091;&#1084;&#1077;&#1085;&#1090;&#1099;\&#1057;&#1091;&#1074;&#1086;&#1088;&#1086;&#1074;&#1072;\&#1042;%20&#1094;&#1077;&#1083;&#1103;&#1093;%20&#1092;&#1086;&#1088;&#1084;&#1080;&#1088;&#1086;&#1074;&#1072;&#1085;&#1080;&#1103;%20&#1079;&#1072;&#1097;&#1080;&#1090;&#1099;%20&#1085;&#1072;&#1089;&#1077;&#1083;&#1077;&#1085;&#1080;&#1103;%20&#1080;%20&#1090;&#1077;&#1088;&#1088;&#1080;&#1090;&#1086;&#1088;&#1080;&#1081;%20&#1086;&#1090;%20&#1095;&#1088;&#1077;&#1079;&#1074;&#1099;&#1095;&#1072;&#1081;&#1085;&#1099;&#1093;%20&#1089;&#1080;&#1090;&#1091;&#1072;&#1094;&#1080;&#1081;%20&#1080;%20&#1086;&#1073;&#1077;&#1089;&#1087;&#1077;&#1095;&#1077;&#1085;&#1080;&#1077;%20&#1087;&#1086;&#1078;&#1072;&#1088;&#1085;&#1086;&#1081;%20&#1073;&#1077;&#1079;&#1086;&#1087;&#1072;&#1089;&#1085;&#1086;&#1089;&#1090;&#1080;%20&#1074;%20&#1042;&#1077;&#1090;&#1083;&#1091;&#1078;&#1089;&#1082;&#1086;&#1084;%20&#1084;&#1091;&#1085;&#1080;&#1094;&#1080;&#1087;&#1072;&#1083;&#1100;&#1085;&#1086;&#1084;%20&#1088;&#1072;&#1081;&#1086;&#1085;&#1077;.docx#Par328" TargetMode="External"/><Relationship Id="rId2" Type="http://schemas.openxmlformats.org/officeDocument/2006/relationships/hyperlink" Target="file:///C:\Documents%20and%20Settings\Admin\&#1052;&#1086;&#1080;%20&#1076;&#1086;&#1082;&#1091;&#1084;&#1077;&#1085;&#1090;&#1099;\&#1057;&#1091;&#1074;&#1086;&#1088;&#1086;&#1074;&#1072;\&#1042;%20&#1094;&#1077;&#1083;&#1103;&#1093;%20&#1092;&#1086;&#1088;&#1084;&#1080;&#1088;&#1086;&#1074;&#1072;&#1085;&#1080;&#1103;%20&#1079;&#1072;&#1097;&#1080;&#1090;&#1099;%20&#1085;&#1072;&#1089;&#1077;&#1083;&#1077;&#1085;&#1080;&#1103;%20&#1080;%20&#1090;&#1077;&#1088;&#1088;&#1080;&#1090;&#1086;&#1088;&#1080;&#1081;%20&#1086;&#1090;%20&#1095;&#1088;&#1077;&#1079;&#1074;&#1099;&#1095;&#1072;&#1081;&#1085;&#1099;&#1093;%20&#1089;&#1080;&#1090;&#1091;&#1072;&#1094;&#1080;&#1081;%20&#1080;%20&#1086;&#1073;&#1077;&#1089;&#1087;&#1077;&#1095;&#1077;&#1085;&#1080;&#1077;%20&#1087;&#1086;&#1078;&#1072;&#1088;&#1085;&#1086;&#1081;%20&#1073;&#1077;&#1079;&#1086;&#1087;&#1072;&#1089;&#1085;&#1086;&#1089;&#1090;&#1080;%20&#1074;%20&#1042;&#1077;&#1090;&#1083;&#1091;&#1078;&#1089;&#1082;&#1086;&#1084;%20&#1084;&#1091;&#1085;&#1080;&#1094;&#1080;&#1087;&#1072;&#1083;&#1100;&#1085;&#1086;&#1084;%20&#1088;&#1072;&#1081;&#1086;&#1085;&#1077;.docx#Par268" TargetMode="Externa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35735D375C21997EC989B29EDE0DEBEE237DBF8E3380E854D903719D6C732FA62A5B770DF83659B54A45ARD3CF" TargetMode="Externa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27464FB9523E32D8D4A88CB4471A99BC4E9E3EFFFD129F7640686A207C93DA5229FC107492B64F797F44C04191z5s3K" TargetMode="External"/><Relationship Id="rId2" Type="http://schemas.openxmlformats.org/officeDocument/2006/relationships/hyperlink" Target="consultantplus://offline/ref=27464FB9523E32D8D4A88CB4471A99BC4E9E3EF9F0149F7640686A207C93DA5229FC107492B64F797F44C04191z5s3K" TargetMode="Externa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#P855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s://vetluga.nobl.ru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hyperlink" Target="consultantplus://offline/ref=37728FF22A4284D44EB511DE7C1A9EACE02896C60BD07255F383E6ADFA61051373A40BC2686FD82C277D111356F17A7EF3D1721FE6p5G3H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03546" y="476672"/>
            <a:ext cx="6840760" cy="1569660"/>
          </a:xfrm>
          <a:prstGeom prst="rect">
            <a:avLst/>
          </a:prstGeom>
          <a:noFill/>
          <a:scene3d>
            <a:camera prst="orthographicFront"/>
            <a:lightRig rig="soft" dir="tl">
              <a:rot lat="0" lon="0" rev="0"/>
            </a:lightRig>
          </a:scene3d>
          <a:sp3d>
            <a:bevelT w="152400" h="50800" prst="softRound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БЮДЖЕТ </a:t>
            </a:r>
          </a:p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ДЛЯ ГРАЖДАН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3140968"/>
            <a:ext cx="7704856" cy="267765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к </a:t>
            </a:r>
            <a:r>
              <a:rPr lang="ru-RU" sz="2400" b="1" dirty="0" smtClean="0">
                <a:solidFill>
                  <a:srgbClr val="7030A0"/>
                </a:solidFill>
              </a:rPr>
              <a:t>решению</a:t>
            </a:r>
            <a:endParaRPr lang="ru-RU" sz="2400" b="1" dirty="0">
              <a:solidFill>
                <a:srgbClr val="7030A0"/>
              </a:solidFill>
            </a:endParaRP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 Совета депутатов</a:t>
            </a: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 Ветлужского муниципального округа Нижегородской </a:t>
            </a:r>
            <a:r>
              <a:rPr lang="ru-RU" sz="2400" b="1" dirty="0" smtClean="0">
                <a:solidFill>
                  <a:srgbClr val="7030A0"/>
                </a:solidFill>
              </a:rPr>
              <a:t>области от 17 декабря 2025 года № 84</a:t>
            </a:r>
            <a:endParaRPr lang="ru-RU" sz="2400" b="1" dirty="0">
              <a:solidFill>
                <a:srgbClr val="7030A0"/>
              </a:solidFill>
            </a:endParaRP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«О бюджете Ветлужского муниципального округа на 2026 год </a:t>
            </a: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и на плановый период 2027 и 2028 годов"</a:t>
            </a:r>
          </a:p>
        </p:txBody>
      </p:sp>
    </p:spTree>
    <p:extLst>
      <p:ext uri="{BB962C8B-B14F-4D97-AF65-F5344CB8AC3E}">
        <p14:creationId xmlns:p14="http://schemas.microsoft.com/office/powerpoint/2010/main" val="151534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2197" y="415928"/>
            <a:ext cx="7535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 происходит составление бюджета округа?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731582"/>
              </p:ext>
            </p:extLst>
          </p:nvPr>
        </p:nvGraphicFramePr>
        <p:xfrm>
          <a:off x="916213" y="1268760"/>
          <a:ext cx="7246992" cy="52355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{18603FDC-E32A-4AB5-989C-0864C3EAD2B8}</a:tableStyleId>
              </a:tblPr>
              <a:tblGrid>
                <a:gridCol w="15326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143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13046">
                <a:tc>
                  <a:txBody>
                    <a:bodyPr/>
                    <a:lstStyle/>
                    <a:p>
                      <a:pPr marL="64770">
                        <a:lnSpc>
                          <a:spcPts val="251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с</a:t>
                      </a: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рок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2115">
                <a:tc>
                  <a:txBody>
                    <a:bodyPr/>
                    <a:lstStyle/>
                    <a:p>
                      <a:pPr marL="64770">
                        <a:lnSpc>
                          <a:spcPts val="2510"/>
                        </a:lnSpc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июнь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marR="470535">
                        <a:lnSpc>
                          <a:spcPts val="253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Разработка основных показателей прогноза социально-экономического развития округа на трехлетний период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115">
                <a:tc>
                  <a:txBody>
                    <a:bodyPr/>
                    <a:lstStyle/>
                    <a:p>
                      <a:pPr marL="64770">
                        <a:lnSpc>
                          <a:spcPts val="251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none" spc="0" dirty="0" smtClean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август</a:t>
                      </a:r>
                      <a:endParaRPr lang="ru-RU" sz="16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marR="99060">
                        <a:lnSpc>
                          <a:spcPts val="253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Определение основных направлений бюджетной и налоговой политики на трехлетний период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6058">
                <a:tc>
                  <a:txBody>
                    <a:bodyPr/>
                    <a:lstStyle/>
                    <a:p>
                      <a:pPr marL="64770">
                        <a:lnSpc>
                          <a:spcPts val="2520"/>
                        </a:lnSpc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август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2520"/>
                        </a:lnSpc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Определение основных параметров бюджета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29573">
                <a:tc>
                  <a:txBody>
                    <a:bodyPr/>
                    <a:lstStyle/>
                    <a:p>
                      <a:pPr marL="64770">
                        <a:lnSpc>
                          <a:spcPts val="252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с</a:t>
                      </a: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ентябрь- октябрь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marR="871220">
                        <a:lnSpc>
                          <a:spcPts val="252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Работа отраслевых органов местного самоуправления по подготовке обоснований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marL="64770">
                        <a:lnSpc>
                          <a:spcPts val="2505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бюджетных ассигнований и бюджетных заявок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2115">
                <a:tc>
                  <a:txBody>
                    <a:bodyPr/>
                    <a:lstStyle/>
                    <a:p>
                      <a:pPr marL="64770">
                        <a:lnSpc>
                          <a:spcPts val="253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с</a:t>
                      </a: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ентябрь- октябрь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2510"/>
                        </a:lnSpc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Формирование проекта бюджета</a:t>
                      </a:r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 округа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95986">
                <a:tc>
                  <a:txBody>
                    <a:bodyPr/>
                    <a:lstStyle/>
                    <a:p>
                      <a:pPr marL="64770">
                        <a:lnSpc>
                          <a:spcPts val="2510"/>
                        </a:lnSpc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ноябрь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Внесение проекта бюджета округа в </a:t>
                      </a:r>
                      <a:r>
                        <a:rPr lang="ru-RU" sz="1800" b="1" kern="1200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Совет депутатов</a:t>
                      </a:r>
                    </a:p>
                    <a:p>
                      <a:r>
                        <a:rPr lang="ru-RU" sz="1800" b="1" kern="1200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Ветлужского муниципального округа, назначение публичных слушаний</a:t>
                      </a:r>
                      <a:endParaRPr lang="ru-RU" sz="1800" b="1" kern="1200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920088">
                <a:tc>
                  <a:txBody>
                    <a:bodyPr/>
                    <a:lstStyle/>
                    <a:p>
                      <a:pPr marL="64770">
                        <a:lnSpc>
                          <a:spcPts val="2510"/>
                        </a:lnSpc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декабрь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Проведение публичных слушаний. Принятие проекта бюджета округа </a:t>
                      </a:r>
                      <a:r>
                        <a:rPr lang="ru-RU" sz="1800" b="1" kern="1200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Советом депутатов</a:t>
                      </a:r>
                    </a:p>
                    <a:p>
                      <a:r>
                        <a:rPr lang="ru-RU" sz="1800" b="1" kern="1200" cap="none" spc="0" dirty="0">
                          <a:ln w="190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Ветлужского муниципального округа</a:t>
                      </a:r>
                      <a:endParaRPr lang="ru-RU" sz="800" b="1" cap="none" spc="0" dirty="0">
                        <a:ln w="190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858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231877"/>
            <a:ext cx="7128792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Прогноз социально-экономического развития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438182"/>
              </p:ext>
            </p:extLst>
          </p:nvPr>
        </p:nvGraphicFramePr>
        <p:xfrm>
          <a:off x="457064" y="692696"/>
          <a:ext cx="8301880" cy="583264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6130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86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79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82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26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5705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4426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         Показатели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Ед. изм.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2024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факт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2025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оценка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2026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прогноз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2027г.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прогноз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2028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прогноз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67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Отгружено товаров собственного производства, выполнено работ и услуг собственными силами (по полному кругу предприятий)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50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в действующих ценах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млн. рублей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2106,8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2345,3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2547,7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2755,4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2967,6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475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Численность работников, формирующих ФОТ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тыс. чел.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3,156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3,143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3,143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3,143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3,143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058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 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Фонд заработной платы всего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млн. рублей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1428,2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1659,4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1786,0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1934,3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2006,8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70216">
                <a:tc>
                  <a:txBody>
                    <a:bodyPr/>
                    <a:lstStyle/>
                    <a:p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Прибыль прибыльных организаций по кругу крупных и средних организаций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млн. рублей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1,6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8,0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9,2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10,3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11,0</a:t>
                      </a:r>
                      <a:endParaRPr lang="ru-RU" sz="1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807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183021" y="188115"/>
            <a:ext cx="2962274" cy="673069"/>
          </a:xfrm>
          <a:prstGeom prst="roundRect">
            <a:avLst/>
          </a:prstGeom>
          <a:solidFill>
            <a:schemeClr val="bg1">
              <a:alpha val="49804"/>
            </a:scheme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man Old Style" panose="02050604050505020204" pitchFamily="18" charset="0"/>
              </a:rPr>
              <a:t>Доходы бюджета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73223" y="1671126"/>
            <a:ext cx="2082553" cy="799455"/>
          </a:xfrm>
          <a:prstGeom prst="roundRect">
            <a:avLst/>
          </a:prstGeom>
          <a:solidFill>
            <a:schemeClr val="accent6">
              <a:lumMod val="75000"/>
              <a:alpha val="49804"/>
            </a:scheme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Налоговые доходы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62703" y="1082839"/>
            <a:ext cx="2882592" cy="793611"/>
          </a:xfrm>
          <a:prstGeom prst="roundRect">
            <a:avLst/>
          </a:prstGeom>
          <a:solidFill>
            <a:srgbClr val="00B0F0">
              <a:alpha val="49804"/>
            </a:srgb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Неналоговые доходы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06685" y="1620881"/>
            <a:ext cx="2680836" cy="783185"/>
          </a:xfrm>
          <a:prstGeom prst="roundRect">
            <a:avLst/>
          </a:prstGeom>
          <a:solidFill>
            <a:schemeClr val="accent2">
              <a:lumMod val="60000"/>
              <a:lumOff val="40000"/>
              <a:alpha val="49804"/>
            </a:scheme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Безвозмездные</a:t>
            </a: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поступления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2663144"/>
            <a:ext cx="2874640" cy="1628937"/>
          </a:xfrm>
          <a:prstGeom prst="roundRect">
            <a:avLst/>
          </a:prstGeom>
          <a:solidFill>
            <a:schemeClr val="accent6">
              <a:lumMod val="75000"/>
              <a:alpha val="49804"/>
            </a:scheme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Поступления от уплаты налогов, установленных Налоговым кодексом Российской Федерации, законодательством Нижегородской области и решениями Совета депутатов Ветлужского муниципального округа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9959" y="4507317"/>
            <a:ext cx="2802631" cy="1378626"/>
          </a:xfrm>
          <a:prstGeom prst="roundRect">
            <a:avLst/>
          </a:prstGeom>
          <a:solidFill>
            <a:schemeClr val="accent6">
              <a:lumMod val="75000"/>
              <a:alpha val="49804"/>
            </a:scheme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- налог на доходы физических лиц; </a:t>
            </a:r>
          </a:p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налоги на совокупный доход;</a:t>
            </a:r>
          </a:p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 - акцизы по подакцизным товарам; </a:t>
            </a:r>
          </a:p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- государственная пошлина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44606" y="2012473"/>
            <a:ext cx="2518785" cy="1649629"/>
          </a:xfrm>
          <a:prstGeom prst="roundRect">
            <a:avLst/>
          </a:prstGeom>
          <a:solidFill>
            <a:srgbClr val="00B0F0">
              <a:alpha val="49804"/>
            </a:srgb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Поступления от уплаты пошлин и сборов, установленных законодательством РФ, нормативными правовыми актами Ветлужского муниципального округа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20882" y="3789040"/>
            <a:ext cx="3030828" cy="2449997"/>
          </a:xfrm>
          <a:prstGeom prst="roundRect">
            <a:avLst/>
          </a:prstGeom>
          <a:solidFill>
            <a:srgbClr val="00B0F0">
              <a:alpha val="49804"/>
            </a:srgb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- доходы от использования имущества, находящегося в государственной и муниципальной собственности;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 - платежи при пользовании природными ресурсами;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 - доходы от оказания платных услуг (работ) и компенсации затрат государства;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- доходы от продажи материальных и нематериальных активов - штрафы и санкции, возмещение ущерба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06685" y="2640017"/>
            <a:ext cx="2664296" cy="1461907"/>
          </a:xfrm>
          <a:prstGeom prst="roundRect">
            <a:avLst/>
          </a:prstGeom>
          <a:solidFill>
            <a:schemeClr val="accent2">
              <a:lumMod val="60000"/>
              <a:lumOff val="40000"/>
              <a:alpha val="49804"/>
            </a:scheme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Поступления от других бюджетов бюджетной системы, граждан и организаций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39184" y="4459729"/>
            <a:ext cx="2399297" cy="1426214"/>
          </a:xfrm>
          <a:prstGeom prst="roundRect">
            <a:avLst/>
          </a:prstGeom>
          <a:solidFill>
            <a:schemeClr val="accent2">
              <a:lumMod val="60000"/>
              <a:lumOff val="40000"/>
              <a:alpha val="49804"/>
            </a:schemeClr>
          </a:solidFill>
          <a:ln>
            <a:solidFill>
              <a:srgbClr val="D2FBFE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- дотации; </a:t>
            </a:r>
          </a:p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- субсидии; </a:t>
            </a:r>
          </a:p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- субвенции;</a:t>
            </a:r>
          </a:p>
          <a:p>
            <a:pPr algn="ctr"/>
            <a:r>
              <a:rPr lang="ru-RU" sz="1200" dirty="0">
                <a:solidFill>
                  <a:srgbClr val="5B9BD5">
                    <a:lumMod val="50000"/>
                  </a:srgbClr>
                </a:solidFill>
                <a:latin typeface="Bookman Old Style" panose="02050604050505020204" pitchFamily="18" charset="0"/>
              </a:rPr>
              <a:t>- иные межбюджетные трансферты </a:t>
            </a:r>
          </a:p>
        </p:txBody>
      </p:sp>
    </p:spTree>
    <p:extLst>
      <p:ext uri="{BB962C8B-B14F-4D97-AF65-F5344CB8AC3E}">
        <p14:creationId xmlns:p14="http://schemas.microsoft.com/office/powerpoint/2010/main" val="537445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453468"/>
              </p:ext>
            </p:extLst>
          </p:nvPr>
        </p:nvGraphicFramePr>
        <p:xfrm>
          <a:off x="323528" y="853355"/>
          <a:ext cx="8568953" cy="556426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5074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963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6517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039723"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</a:p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 Налоги и сборы, установленные законодательством</a:t>
                      </a:r>
                    </a:p>
                    <a:p>
                      <a:pPr algn="l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Бюджет муниципального округа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788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Федеральные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Доходы от уплаты акцизов на нефтепродукты</a:t>
                      </a: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(в зависимости от протяженности дорог)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 10%</a:t>
                      </a:r>
                    </a:p>
                    <a:p>
                      <a:pPr algn="ctr" fontAlgn="t"/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41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Налог на доходы физических лиц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cap="none" spc="0" dirty="0">
                          <a:ln>
                            <a:noFill/>
                          </a:ln>
                          <a:effectLst/>
                        </a:rPr>
                        <a:t>18% (15% в соответствии с бюджетным Кодексом и 3% в соответствии с Законом НО от 06.12.2011 года № 177-З «О межбюджетных отношениях в Нижегородской области»)  и  дополнительному нормативу 81,9 %.</a:t>
                      </a:r>
                      <a:endParaRPr lang="ru-RU" sz="1000" b="0" kern="1200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32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Государственная пошлина (в зависимости от</a:t>
                      </a: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установленных полномочий)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100%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590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специальные налоговые режимы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Налог, взимаемый  в связи с упрощенной системой налогообложения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30%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8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Единый сельскохозяйственный налог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100%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259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100%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18994">
                <a:tc rowSpan="2"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Местные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Налог на имущество физических лиц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u="none" strike="noStrike" cap="none" spc="0" dirty="0">
                        <a:ln>
                          <a:noFill/>
                        </a:ln>
                        <a:effectLst/>
                      </a:endParaRPr>
                    </a:p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100%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20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Земельный налог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cap="none" spc="0" dirty="0">
                          <a:ln>
                            <a:noFill/>
                          </a:ln>
                          <a:effectLst/>
                        </a:rPr>
                        <a:t>100%</a:t>
                      </a:r>
                      <a:endParaRPr lang="ru-RU" sz="1400" b="0" i="0" u="none" strike="noStrike" cap="none" spc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6" marR="5336" marT="5336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3466" y="423803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Как зачисляются налоги на территории Ветлужского округа?</a:t>
            </a:r>
            <a:endParaRPr lang="ru-RU" sz="1600" b="1" dirty="0">
              <a:ln w="1905">
                <a:solidFill>
                  <a:srgbClr val="0070C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3271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36933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План по налоговым и неналоговым доходам , тыс. рублей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545804"/>
              </p:ext>
            </p:extLst>
          </p:nvPr>
        </p:nvGraphicFramePr>
        <p:xfrm>
          <a:off x="323528" y="836711"/>
          <a:ext cx="8568952" cy="5760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2488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Наименование доходного источника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исполнено в 2024 году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Первоначальный бюджет на 2025 год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Бюджет на 2026 год прогноз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Бюджет на 2027 год прогноз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Бюджет на 2028 год прогноз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sng" strike="noStrike" dirty="0">
                          <a:effectLst/>
                        </a:rPr>
                        <a:t>Налоговые доходы -  всего</a:t>
                      </a:r>
                      <a:endParaRPr lang="ru-RU" sz="12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243 887,0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251 868,5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285 323,2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314 229,3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337 271,7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Налог на доходы физических лиц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188 595,4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187 075,2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224 841,5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243 673,8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263 825,4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акцизы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21 542,5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22 733,1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25 708,9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34 322,6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35 690,5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УСН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16 198,3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18 555,0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13 836,4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14 390,6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14 966,2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Налог по патентной системе налогообложения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1 306,7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2 011,5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239,2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248,8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258,8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енвд,есхн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33,8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32,8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33,4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 Налог на имущество  физ. лиц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6 035,5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7 034,6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7 198,0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7 802,6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8 442,4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Земельный налог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7 452,9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6 886,8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9 226,6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9 411,2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9 599,4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Госпошлина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2 721,9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7 572,3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4 240,9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4 346,9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4 455,6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sng" strike="noStrike">
                          <a:effectLst/>
                        </a:rPr>
                        <a:t>Неналоговые доходы -  всего  </a:t>
                      </a:r>
                      <a:endParaRPr lang="ru-RU" sz="12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10 163,5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6 924,5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8 311,8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8 539,2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8 786,3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Арендная плата за землю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2 532,3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3 096,5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3 393,6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3 529,3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3 670,5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Доходы от сдачи в аренду имущества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3 616,7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2 865,6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3 089,1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3 212,7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3 341,2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41984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Платежи от муниципальных унитарных предприятий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Прочие доходы от использования имущества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93,7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94,1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211,1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219,5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228,3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41984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Плата за негативное воздействие на окружающую среду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21,6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28,3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Доходы от компенсации затрат государства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1 761,1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Доходы от реализации имущества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37,0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Доходы от приватизации имущества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50,0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350,0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315,0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283,5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Доходы от продажи земли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109,5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90,0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400,0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360,0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324,0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</a:rPr>
                        <a:t>Штрафы, санкции, возмещение ущерба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1 374,5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700,0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868,0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902,7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938,8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Прочие неналоговые доходы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613,3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148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sng" strike="noStrike">
                          <a:effectLst/>
                        </a:rPr>
                        <a:t>Итого налоговые и неналоговые доходы</a:t>
                      </a:r>
                      <a:endParaRPr lang="ru-RU" sz="12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sng" strike="noStrike">
                          <a:effectLst/>
                        </a:rPr>
                        <a:t>254 050,5</a:t>
                      </a:r>
                      <a:endParaRPr lang="ru-RU" sz="12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sng" strike="noStrike">
                          <a:effectLst/>
                        </a:rPr>
                        <a:t>258 793,0</a:t>
                      </a:r>
                      <a:endParaRPr lang="ru-RU" sz="12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sng" strike="noStrike">
                          <a:effectLst/>
                        </a:rPr>
                        <a:t>293 635,0</a:t>
                      </a:r>
                      <a:endParaRPr lang="ru-RU" sz="12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sng" strike="noStrike">
                          <a:effectLst/>
                        </a:rPr>
                        <a:t>322 768,5</a:t>
                      </a:r>
                      <a:endParaRPr lang="ru-RU" sz="12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sng" strike="noStrike" dirty="0">
                          <a:effectLst/>
                        </a:rPr>
                        <a:t>346 058,0</a:t>
                      </a:r>
                      <a:endParaRPr lang="ru-RU" sz="12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87" marR="6587" marT="6587" marB="0" anchor="ctr"/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994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2088" y="332656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Перечень действующих налоговых льгот, установленных нормативно-правовыми актами, тыс. рублей </a:t>
            </a:r>
            <a:endParaRPr lang="ru-RU" b="1" dirty="0">
              <a:ln w="1905">
                <a:solidFill>
                  <a:srgbClr val="0070C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72609"/>
              </p:ext>
            </p:extLst>
          </p:nvPr>
        </p:nvGraphicFramePr>
        <p:xfrm>
          <a:off x="107503" y="1027316"/>
          <a:ext cx="8928992" cy="55816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46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96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32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988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7207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7758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7935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9651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7702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1293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№ п\п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Наименование налога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Наименование налогового расхода (налоговой льготы)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Факт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r>
                        <a:rPr lang="ru-RU" sz="1200" u="none" strike="noStrike" dirty="0">
                          <a:effectLst/>
                        </a:rPr>
                        <a:t> 2024  года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Оценка на 2025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Прогноз на 2026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Прогноз на 2027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Прогноз на 2028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70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Налоговые расходы (налоговые льготы), предоставляемые Ветлужским муниципальным округом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8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</a:rPr>
                        <a:t>Земельный налог (освобождение от уплаты налога)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33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Налогоплательщиков в отношении земельных участков, предоставляемых для обеспечения деятельности органов местного самоуправления Ветлужского муниципального округа Нижегородской области, ветеранов и инвалидов Великой Отечественной войны, ветеранов военной службы, а также ветеранов и инвалидов боевых действий, учреждения культуры  в отношении земельных участков, предоставленных для непосредственного выполнения возложенных на эти учреждения функций, почетных жителей и граждан муниципального образования, организаций, включенных в сводный реестр организаций оборонно-промышленного комплекса, утвержденный Министерством промышленности и торговли Российской Федерации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Решение Совета депутатов Ветлужского муниципального округа от 27.10.2022 г. №49 пункт 4.( с изменениями внесенными решением 25.01.2024 №2)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1128,0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1381,1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1517,1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1547,4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1547,4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79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ВСЕГО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1128,0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1381,1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1517,1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1547,4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1547,4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69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43342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Прогноз бюджета по доходам,(тыс. рублей) 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298616"/>
              </p:ext>
            </p:extLst>
          </p:nvPr>
        </p:nvGraphicFramePr>
        <p:xfrm>
          <a:off x="323527" y="836712"/>
          <a:ext cx="8496945" cy="2808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0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54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859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254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5924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2549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5924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8892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88800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 План на </a:t>
                      </a:r>
                    </a:p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2025 год (первоначальный)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доля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 План на</a:t>
                      </a:r>
                    </a:p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 2026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доля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 План на </a:t>
                      </a:r>
                    </a:p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2027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доля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 План на 2028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доля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490">
                <a:tc>
                  <a:txBody>
                    <a:bodyPr/>
                    <a:lstStyle/>
                    <a:p>
                      <a:pPr marL="0" indent="87313" algn="l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НАЛОГОВЫЕ ДОХОДЫ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251868,5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21,3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285 323,2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26,8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314 229,3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32,1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337 271,7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33,1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9224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НЕНАЛОГОВЫЕ ДОХОДЫ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6924,5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0,6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8 311,8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0,8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8 539,2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0,9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8 786,3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0,9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0107">
                <a:tc>
                  <a:txBody>
                    <a:bodyPr/>
                    <a:lstStyle/>
                    <a:p>
                      <a:pPr marL="87313" indent="0" algn="just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БЕЗВОЗМЕЗДНЫЕ  ПОСТУПЛЕНИЯ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922783,8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78,1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770 965,7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72,4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655 899,8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672 148,8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66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0490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ВСЕГО доходов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1181576,8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1 064 600,7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978 668,3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+mn-lt"/>
                        </a:rPr>
                        <a:t>1 018 206,8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+mn-lt"/>
                        </a:rPr>
                        <a:t>100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8323237"/>
              </p:ext>
            </p:extLst>
          </p:nvPr>
        </p:nvGraphicFramePr>
        <p:xfrm>
          <a:off x="323528" y="3429000"/>
          <a:ext cx="856895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482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7815" y="378673"/>
            <a:ext cx="87849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Безвозмездные </a:t>
            </a:r>
            <a:r>
              <a:rPr lang="ru-RU" sz="1600" b="1" dirty="0" smtClean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поступления, поступающие </a:t>
            </a:r>
            <a:r>
              <a:rPr lang="ru-RU" sz="16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бюджет округа, тыс. рублей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615867"/>
              </p:ext>
            </p:extLst>
          </p:nvPr>
        </p:nvGraphicFramePr>
        <p:xfrm>
          <a:off x="539550" y="908720"/>
          <a:ext cx="8136905" cy="53592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51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66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77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110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1109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851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57210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</a:rPr>
                        <a:t>Наименование доходов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исполнено в 2024 году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Первоначальный бюджет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2025 года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Бюджет на 2026 год прогноз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Бюджет на 2027 год прогноз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Бюджет на 2028 год прогноз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1730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u="none" strike="noStrike" dirty="0">
                          <a:effectLst/>
                        </a:rPr>
                        <a:t> Безвозмездные поступления, в том числе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779 676,9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922 783,8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770 965,7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655 899,8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672 148,8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</a:rPr>
                        <a:t> Дотации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285 616,4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421 522,6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401 820,8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323 962,7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351 541,9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</a:rPr>
                        <a:t> Субсидии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196 940,6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257 259,8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120 125,3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81 445,5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59 781,8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</a:rPr>
                        <a:t> Субвенции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263 737,3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242 400,4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247 376,3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248 604,7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258 914,8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1730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</a:rPr>
                        <a:t> Иные межбюджетные трансферты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31 056,1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1 601,0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1 643,3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1 886,9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1 910,3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13019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u="none" strike="noStrike" dirty="0">
                          <a:effectLst/>
                        </a:rPr>
                        <a:t>Доходы  от возврата 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4 447,7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303644">
                <a:tc>
                  <a:txBody>
                    <a:bodyPr/>
                    <a:lstStyle/>
                    <a:p>
                      <a:pPr marL="87313" indent="0" algn="l" rtl="0" fontAlgn="ctr"/>
                      <a:r>
                        <a:rPr lang="ru-RU" sz="1200" u="none" strike="noStrike" dirty="0">
                          <a:effectLst/>
                        </a:rPr>
                        <a:t> 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-2 121,2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60" marR="7360" marT="736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77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590" y="373306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Распределение расходов по основным отраслям, тыс.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369666"/>
              </p:ext>
            </p:extLst>
          </p:nvPr>
        </p:nvGraphicFramePr>
        <p:xfrm>
          <a:off x="395536" y="836710"/>
          <a:ext cx="8424935" cy="561662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1891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4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94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4627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2384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141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7044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Наименование расходов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исполнено в 2024 году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Первоначальный бюджет 2025 год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Бюджет на 2026 год прогноз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Бюджет на 2027 год прогноз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Бюджет на 2028 год прогноз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10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Общегосударственные вопросы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113 593,4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140 336,8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139 748,20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124 556,10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134 556,50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55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Национальная оборона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1 070,5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1 208,1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1 744,70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1 938,00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2 448,20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421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Национальная безопасность и правоохранительная деятельность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27 795,5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38 914,4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43 254,40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48 254,40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48 254,40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55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Национальная экономика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79 879,3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89 023,0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59 633,10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44 392,50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53 275,70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10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Жилищно-коммунальное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217 580,1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268 178,6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182 480,10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107 835,70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87 327,20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10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Охрана окружающей среды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37,6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0,0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55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Образование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499 749,6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459 318,9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439 922,50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454 579,00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463 163,00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710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Культура и кинематография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96 793,6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131 211,8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146 279,80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131 280,80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131 281,90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55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Социальная политика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19 238,5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28 828,5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32 248,40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32 260,30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32 270,10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710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Физическая культура и спорт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16 678,5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20 629,4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15 514,70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12 814,70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12 814,70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710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Средства массовой информации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3 701,5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3 927,3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3 774,70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3 774,70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3 774,70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355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ВСЕГО  РАСХОДОВ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1 076 118,1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1 181 576,8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1 064 600,60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>
                          <a:effectLst/>
                        </a:rPr>
                        <a:t>961 686,20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0" dirty="0">
                          <a:effectLst/>
                        </a:rPr>
                        <a:t>969 166,40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79" marR="7779" marT="7779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904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Расходы по разделам и подразделам классификации расходов бюджета, тыс. рублей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201541"/>
              </p:ext>
            </p:extLst>
          </p:nvPr>
        </p:nvGraphicFramePr>
        <p:xfrm>
          <a:off x="107504" y="871583"/>
          <a:ext cx="8784975" cy="5902887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661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51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32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3791"/>
                <a:gridCol w="11837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3457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2201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9634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74560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расходов (раздел/подраздел)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исполнено в 2024 году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бюджет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года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2026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2027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2028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2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1 076 118,1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1 181 576,8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1 064 600,6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961 686,2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969 166,4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8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113 593,4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140 336,8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139 748,2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124 556,1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134 556,5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7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3 415,4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2 501,2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2 559,3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2 559,3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2 559,3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18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1 794,2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1 994,6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2 044,7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2 044,7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2 044,7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96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64 531,8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76 458,2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75 540,9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70 990,1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70 990,1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9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Судебная система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66,8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5,4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9320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20 353,3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22 844,3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25 131,8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22 534,3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22 534,3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845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2662" y="332656"/>
            <a:ext cx="74888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7030A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«Бюджет для граждан» познакомит Вас с положениями основного финансового документа Ветлужского муниципального округа – бюджета на 2026 год и плановый период 2027 и 2028 года</a:t>
            </a:r>
          </a:p>
          <a:p>
            <a:pPr algn="ctr"/>
            <a:endParaRPr lang="ru-RU" sz="2400" b="1" dirty="0">
              <a:ln w="1905">
                <a:solidFill>
                  <a:srgbClr val="7030A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400" b="1" dirty="0">
              <a:ln w="1905">
                <a:solidFill>
                  <a:srgbClr val="7030A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400" b="1" dirty="0">
              <a:ln w="1905">
                <a:solidFill>
                  <a:srgbClr val="7030A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2400" b="1" dirty="0">
                <a:ln w="1905">
                  <a:solidFill>
                    <a:srgbClr val="7030A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Целью разработки "Бюджета для граждан" является повышение открытости и прозрачности  бюджетной системы, информирование населения о планируемых и достигнутых результатах использования бюджетных средств в доступном и понятном широкому кругу граждан формате</a:t>
            </a:r>
          </a:p>
        </p:txBody>
      </p:sp>
    </p:spTree>
    <p:extLst>
      <p:ext uri="{BB962C8B-B14F-4D97-AF65-F5344CB8AC3E}">
        <p14:creationId xmlns:p14="http://schemas.microsoft.com/office/powerpoint/2010/main" val="667391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462975"/>
              </p:ext>
            </p:extLst>
          </p:nvPr>
        </p:nvGraphicFramePr>
        <p:xfrm>
          <a:off x="179512" y="188643"/>
          <a:ext cx="8784975" cy="6370851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661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5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709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3791"/>
                <a:gridCol w="11837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220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9686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9634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08011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>
                          <a:effectLst/>
                        </a:rPr>
                        <a:t>Рз</a:t>
                      </a:r>
                      <a:endParaRPr lang="ru-RU" sz="7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расходов (раздел/подраздел)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исполнено в 2024 году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бюджет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года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2026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2027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2028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3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01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проведения выборов и референдумов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18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01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Резервные фонды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10 000,0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6 500,0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5 000,0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15 000,0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39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01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23 498,7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26 182,0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27 904,7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21 422,7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21 422,7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18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02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1 208,1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1 744,7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1 938,0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2 448,2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3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02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1 208,1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1 744,7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1 938,0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2 448,2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87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03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27 795,5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38 914,4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43 254,4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48 254,4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48 254,4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081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03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27 733,0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38 859,5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43 234,4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48 234,4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48 234,4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8615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03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54,9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20,0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20,0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20,0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43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04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79 879,3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89 023,0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59 633,1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44 392,5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53 275,7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218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04</a:t>
                      </a:r>
                      <a:endParaRPr lang="ru-RU" sz="8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Общеэкономические вопросы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6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6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60" marR="432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6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60" marR="4326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89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689985"/>
              </p:ext>
            </p:extLst>
          </p:nvPr>
        </p:nvGraphicFramePr>
        <p:xfrm>
          <a:off x="179512" y="332653"/>
          <a:ext cx="8784977" cy="6392059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638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28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16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31749"/>
                <a:gridCol w="12317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887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899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942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78589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расходов (раздел/подраздел)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исполнено в 2024 году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бюджет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года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2026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2027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2028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1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Топливно-энергетический комплекс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193,7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179,7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179,7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179,7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1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 и рыболовство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6 608,1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9 954,7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4 039,2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4 039,2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5 554,5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1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20 831,7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20 157,3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12 839,4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2 079,6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2 079,6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0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46 565,7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44 609,6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28 803,4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34 322,6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35 690,5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2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5 418,0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13 777,9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13 771,4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3 771,4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9 771,4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0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217 580,1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268 178,6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182 480,1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107 835,7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87 327,2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140 641,6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208 559,0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9 477,8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33 378,3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6 645,2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31 079,2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10 312,6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28 216,4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25 316,4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29 176,0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27 742,2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31 583,3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39 979,1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26 960,2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29 325,2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02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жилищно-коммунального хозяйства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18 117,1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17 723,7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104 806,8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22 180,8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22 180,8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499 749,6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459 318,9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439 922,5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454 579,0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463 163,0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09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112 745,3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50 118,0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109 771,6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123 477,3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126 260,1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290 671,0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328 350,2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251 411,9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252 088,6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257 631,6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Дополнительное образование детей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35 558,6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31 075,4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36 022,5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33 464,4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33 464,4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9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22 726,7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7 832,3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7 842,5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7 842,5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7 842,5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480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38 047,9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41 943,1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976" marR="409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34 874,0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37 706,2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37 964,4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00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469881"/>
              </p:ext>
            </p:extLst>
          </p:nvPr>
        </p:nvGraphicFramePr>
        <p:xfrm>
          <a:off x="179512" y="188639"/>
          <a:ext cx="8784977" cy="648072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661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51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3791"/>
                <a:gridCol w="11837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3457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2201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9634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20322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расходов (раздел/подраздел)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исполнено в 2024 году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бюджет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года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2026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2027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2028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96 793,6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131 211,8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146 279,8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131 280,8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131 281,9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0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65 208,0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75 955,1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77 548,4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77 549,4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77 550,5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культуры, кинематографии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31 585,6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55 256,7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68 731,4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53 731,4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53 731,4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0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19 238,5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28 828,5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32 248,4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32 260,3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32 270,1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0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Пенсионное обеспечение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8 062,1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10 326,0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12 779,5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12 779,5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12 779,5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0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10 500,5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17 522,5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18 472,9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18 484,8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18 494,6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2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социальной политики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980,0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996,0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996,0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996,0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2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16 678,5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20 629,4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15 514,7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12 814,7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12 814,7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0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Массовый спорт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16 678,5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20 629,4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15 514,7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12 814,7</a:t>
                      </a:r>
                      <a:endParaRPr lang="ru-RU" sz="120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12 814,7</a:t>
                      </a:r>
                      <a:endParaRPr lang="ru-RU" sz="120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62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200" kern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3 701,5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3 927,3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3 774,7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3 774,7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3 774,7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2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Периодическая печать и издательства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3 927,3</a:t>
                      </a:r>
                      <a:endParaRPr lang="ru-RU" sz="1200" kern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60" marR="5356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3 774,7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3 774,7</a:t>
                      </a:r>
                      <a:endParaRPr lang="ru-RU" sz="1200" b="0" kern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3 774,7</a:t>
                      </a:r>
                      <a:endParaRPr lang="ru-RU" sz="1200" b="0" kern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74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2336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Программные и непрограммные расходы бюджета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323528" y="692696"/>
            <a:ext cx="3600399" cy="5760640"/>
            <a:chOff x="0" y="0"/>
            <a:chExt cx="3600399" cy="5760640"/>
          </a:xfrm>
          <a:solidFill>
            <a:srgbClr val="7030A0">
              <a:alpha val="61176"/>
            </a:srgbClr>
          </a:solidFill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0" y="0"/>
              <a:ext cx="3600399" cy="5760640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0" y="0"/>
              <a:ext cx="3600399" cy="172819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>
                  <a:latin typeface="Times New Roman" pitchFamily="18" charset="0"/>
                  <a:cs typeface="Times New Roman" pitchFamily="18" charset="0"/>
                </a:rPr>
                <a:t>Всего расходы на 2026 год: </a:t>
              </a:r>
              <a:r>
                <a:rPr lang="ru-RU" sz="2400" kern="0" dirty="0">
                  <a:solidFill>
                    <a:schemeClr val="bg1"/>
                  </a:solidFill>
                  <a:ea typeface="Times New Roman"/>
                </a:rPr>
                <a:t>1 064 600,7 </a:t>
              </a:r>
              <a:r>
                <a:rPr lang="ru-RU" sz="2400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тыс</a:t>
              </a:r>
              <a:r>
                <a:rPr lang="ru-RU" sz="2400" kern="1200" dirty="0">
                  <a:latin typeface="Times New Roman" pitchFamily="18" charset="0"/>
                  <a:cs typeface="Times New Roman" pitchFamily="18" charset="0"/>
                </a:rPr>
                <a:t>. рублей</a:t>
              </a:r>
            </a:p>
          </p:txBody>
        </p:sp>
      </p:grpSp>
      <p:sp>
        <p:nvSpPr>
          <p:cNvPr id="6" name="Скругленный прямоугольник 4"/>
          <p:cNvSpPr/>
          <p:nvPr/>
        </p:nvSpPr>
        <p:spPr>
          <a:xfrm>
            <a:off x="734439" y="2564904"/>
            <a:ext cx="2778575" cy="152088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33020" tIns="24765" rIns="33020" bIns="24765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kern="1200" dirty="0"/>
              <a:t>Программные расходы 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kern="1200" dirty="0"/>
              <a:t>(82,5 %)</a:t>
            </a:r>
          </a:p>
          <a:p>
            <a:pPr marL="57150" lvl="1" indent="-57150" algn="ctr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000" b="1" dirty="0" smtClean="0"/>
              <a:t>877 928,7</a:t>
            </a:r>
            <a:r>
              <a:rPr lang="ru-RU" sz="1000" kern="1200" dirty="0" smtClean="0"/>
              <a:t> </a:t>
            </a:r>
            <a:r>
              <a:rPr lang="ru-RU" sz="1000" kern="1200" dirty="0"/>
              <a:t>тыс. рублей</a:t>
            </a:r>
          </a:p>
          <a:p>
            <a:pPr marL="57150" lvl="1" indent="-57150" algn="ctr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000" kern="1200" dirty="0"/>
              <a:t>расходы распределены исходя из необходимости достижения запланированных индикаторов и конечных результатов</a:t>
            </a:r>
          </a:p>
        </p:txBody>
      </p:sp>
      <p:sp>
        <p:nvSpPr>
          <p:cNvPr id="7" name="Скругленный прямоугольник 4"/>
          <p:cNvSpPr/>
          <p:nvPr/>
        </p:nvSpPr>
        <p:spPr>
          <a:xfrm>
            <a:off x="763039" y="4437112"/>
            <a:ext cx="2778575" cy="163516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33020" tIns="24765" rIns="33020" bIns="24765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kern="1200" dirty="0"/>
              <a:t>Непрограммные расходы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kern="1200" dirty="0"/>
              <a:t>(17,5 %)</a:t>
            </a:r>
          </a:p>
          <a:p>
            <a:pPr marL="57150" lvl="1" indent="-57150" algn="ctr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000" b="1" dirty="0"/>
              <a:t>186 </a:t>
            </a:r>
            <a:r>
              <a:rPr lang="ru-RU" sz="1000" b="1" dirty="0" smtClean="0"/>
              <a:t>672,0</a:t>
            </a:r>
            <a:r>
              <a:rPr lang="ru-RU" sz="1000" kern="1200" dirty="0" smtClean="0"/>
              <a:t> </a:t>
            </a:r>
            <a:r>
              <a:rPr lang="ru-RU" sz="1000" kern="1200" dirty="0"/>
              <a:t>тыс. рублей расходы не вошедшие в мероприятия муниципальных программ, в том числе на содержание отдельных органов местного самоуправления, муниципальных учреждений, вопросы в области социальной политики и др.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857393484"/>
              </p:ext>
            </p:extLst>
          </p:nvPr>
        </p:nvGraphicFramePr>
        <p:xfrm>
          <a:off x="4139952" y="692696"/>
          <a:ext cx="45720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96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Непрограммные расходы  бюджета округа, тыс. рублей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096510"/>
              </p:ext>
            </p:extLst>
          </p:nvPr>
        </p:nvGraphicFramePr>
        <p:xfrm>
          <a:off x="287525" y="836712"/>
          <a:ext cx="8640958" cy="5616624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014287"/>
                <a:gridCol w="1252449"/>
                <a:gridCol w="1252449"/>
                <a:gridCol w="1607619"/>
                <a:gridCol w="1514154"/>
              </a:tblGrid>
              <a:tr h="17427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расходов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бюджет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года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2026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2027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на 2028 год прогноз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492" marR="37492" marT="0" marB="0" anchor="ctr"/>
                </a:tc>
              </a:tr>
              <a:tr h="9684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аппарата управления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102323,1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105276,7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100071,6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100071,6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84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Муниципальные учреждения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28750,0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35815,9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227589,3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233636,3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84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непрограммные расходы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28635,9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45579,4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101353,2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130193,7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84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непрограммные расходы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159709,0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186672,0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429014,1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463901,6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288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Программные </a:t>
            </a:r>
            <a:r>
              <a:rPr lang="ru-RU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 бюджета округа, тыс. рублей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914770"/>
              </p:ext>
            </p:extLst>
          </p:nvPr>
        </p:nvGraphicFramePr>
        <p:xfrm>
          <a:off x="231420" y="764705"/>
          <a:ext cx="8424936" cy="57792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0506"/>
                <a:gridCol w="743970"/>
                <a:gridCol w="1012516"/>
                <a:gridCol w="1245915"/>
                <a:gridCol w="1576158"/>
                <a:gridCol w="1185871"/>
              </a:tblGrid>
              <a:tr h="642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Исполнено 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бюджет 2025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2026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2027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2028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1607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Итого по программам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916 069,3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1 021 867,8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877 928,7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532 672,2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505 264,9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1607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в т.ч.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84565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"Защита населения и территорий от чрезвычайных ситуаций и обеспечение пожарной безопасности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38 863,4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47 552,1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46 788,1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5648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"Развитие физической культуры и спорта Ветлужского муниципального округа 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18 208,9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20 604,2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15 469,1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7052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"Обеспечение жильем молодых семей в Ветлужском муниципальном округе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6 816,6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183,6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195,5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84565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"Энергосбережение и повышение энергетической эффективности в Ветлужском муниципальном  округе Нижегородской области на 2021-2026 годы"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174,2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179,7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179,9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179,7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7052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"Управление муниципальной собственностью Ветлужского муниципального округа 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19 106,9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39 349,9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16 135,1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23 295,2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5648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"Развитие культуры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110 073,9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141 858,5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156 126,2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  <a:tr h="5648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"Развитие предпринимательства и туризма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460,3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50,0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5" marR="2415" marT="241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0065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854805"/>
              </p:ext>
            </p:extLst>
          </p:nvPr>
        </p:nvGraphicFramePr>
        <p:xfrm>
          <a:off x="323527" y="188641"/>
          <a:ext cx="8568952" cy="6264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4813"/>
                <a:gridCol w="959301"/>
                <a:gridCol w="1198116"/>
                <a:gridCol w="1068590"/>
                <a:gridCol w="1084779"/>
                <a:gridCol w="1133353"/>
              </a:tblGrid>
              <a:tr h="60605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Исполнено 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бюджет 2025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2026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2027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2028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57174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"Развитие образования Ветлужского муниципального округа на 2015-2023 годы"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478 143,7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444 476,4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437 578,2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449 813,3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458 205,7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7604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"Развитие агропромышленного комплекса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6 392,6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9 691,0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4 039,2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4 039,2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5 554,5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77757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"Профилактика безнадзорности и правонарушений несовершеннолетних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9090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"Комплексное развитие систем коммунальной инфраструктуры Ветлужского муниципального округа Нижегородской области на 2022-2024 годы"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150,0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10 211,0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7 311,0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11 170,6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6689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«Противодействие коррупции в Ветлужском муниципальном округе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731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"Управление муниципальными финансами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8 529,0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20 884,0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20 267,0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490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"Развитие молодежной политики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6 129,8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6 315,3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6 315,3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6 315,3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  <a:tr h="7489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"Формирование доступной для инвалидов среды жизнедеятельности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376,8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5 576,3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260,0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260,0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260,0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0880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202315"/>
              </p:ext>
            </p:extLst>
          </p:nvPr>
        </p:nvGraphicFramePr>
        <p:xfrm>
          <a:off x="179510" y="260652"/>
          <a:ext cx="8856985" cy="63836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96346"/>
                <a:gridCol w="1043002"/>
                <a:gridCol w="1130494"/>
                <a:gridCol w="1187018"/>
                <a:gridCol w="1373984"/>
                <a:gridCol w="1026141"/>
              </a:tblGrid>
              <a:tr h="38254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Исполнено 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бюджет 2025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2026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2027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Бюджет на 2028 год прогноз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"Антинаркотическая программа Ветлужского муниципального округа"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«Переселение граждан из аварийного жилищного фонда на территории Ветлужского муниципального округа Нижегородской области на 2021 -2023 годы»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139435,6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192997,5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33378,3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«Развитие пассажирского автотранспорта на территории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20831,7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20157,3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12839,4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2079,6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«Формирование современной городской среды на территории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8232,2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6340,1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93318,9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7374,0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«Профилактика преступлений и иных правонарушений на территории  Ветлужского муниципального округа»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«Повышение безопасности дорожного движения на  территории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514,2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602,3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545,7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545,7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«Развитие средств массовой информации в Ветлужском муниципальном округе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3701,5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3927,3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3774,7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3774,7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«Улучшение экологической обстановки на территории Ветлужского муниципального округа»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9191,6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5409,9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  <a:tr h="661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«Развитие транспортной инфраструктуры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46565,7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44604,2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28803,4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760" marR="2760" marT="276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002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66761"/>
              </p:ext>
            </p:extLst>
          </p:nvPr>
        </p:nvGraphicFramePr>
        <p:xfrm>
          <a:off x="395535" y="4437112"/>
          <a:ext cx="8496944" cy="1377532"/>
        </p:xfrm>
        <a:graphic>
          <a:graphicData uri="http://schemas.openxmlformats.org/drawingml/2006/table">
            <a:tbl>
              <a:tblPr/>
              <a:tblGrid>
                <a:gridCol w="34859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73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796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229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710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343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0" dirty="0">
                          <a:effectLst/>
                          <a:latin typeface="+mn-lt"/>
                          <a:ea typeface="Times New Roman"/>
                        </a:rPr>
                        <a:t>28,5</a:t>
                      </a:r>
                      <a:endParaRPr lang="ru-RU" sz="1200" b="0" i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0" dirty="0">
                          <a:effectLst/>
                          <a:latin typeface="+mn-lt"/>
                          <a:ea typeface="Times New Roman"/>
                        </a:rPr>
                        <a:t>28,5</a:t>
                      </a:r>
                      <a:endParaRPr lang="ru-RU" sz="1200" b="0" i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0" dirty="0">
                          <a:effectLst/>
                          <a:latin typeface="+mn-lt"/>
                          <a:ea typeface="Times New Roman"/>
                        </a:rPr>
                        <a:t>28,5</a:t>
                      </a:r>
                      <a:endParaRPr lang="ru-RU" sz="1200" b="0" i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260648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ebuchet MS" panose="020B0603020202020204" pitchFamily="34" charset="0"/>
                <a:ea typeface="Tahoma" panose="020B0604030504040204" pitchFamily="34" charset="0"/>
              </a:rPr>
              <a:t>Муниципальная программа:</a:t>
            </a:r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«Профилактика безнадзорности и правонарушений  несовершеннолетних на территории Ветлужского муниципального  округа »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625182"/>
              </p:ext>
            </p:extLst>
          </p:nvPr>
        </p:nvGraphicFramePr>
        <p:xfrm>
          <a:off x="420351" y="1196752"/>
          <a:ext cx="8496944" cy="324773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2360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609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066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Муниципальный заказчик-координатор программы</a:t>
                      </a:r>
                      <a:endParaRPr lang="ru-RU" sz="8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55543" marR="55543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</a:rPr>
                        <a:t>Администрация Ветлужского муниципального округа Нижегородской области</a:t>
                      </a:r>
                      <a:endParaRPr lang="ru-RU" sz="800" b="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55543" marR="55543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233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Цель программы</a:t>
                      </a:r>
                      <a:endParaRPr lang="ru-RU" sz="8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55543" marR="5554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Повышение эффективности межведомственного взаимодействия в сфере профилактики</a:t>
                      </a:r>
                      <a:r>
                        <a:rPr lang="ru-RU" sz="1000" spc="95" dirty="0">
                          <a:effectLst/>
                        </a:rPr>
                        <a:t> </a:t>
                      </a:r>
                      <a:r>
                        <a:rPr lang="ru-RU" sz="1000" dirty="0">
                          <a:effectLst/>
                        </a:rPr>
                        <a:t>б</a:t>
                      </a:r>
                      <a:r>
                        <a:rPr lang="ru-RU" sz="1000" spc="15" dirty="0">
                          <a:effectLst/>
                        </a:rPr>
                        <a:t>ез</a:t>
                      </a:r>
                      <a:r>
                        <a:rPr lang="ru-RU" sz="1000" spc="25" dirty="0">
                          <a:effectLst/>
                        </a:rPr>
                        <a:t>н</a:t>
                      </a:r>
                      <a:r>
                        <a:rPr lang="ru-RU" sz="1000" dirty="0">
                          <a:effectLst/>
                        </a:rPr>
                        <a:t>а</a:t>
                      </a:r>
                      <a:r>
                        <a:rPr lang="ru-RU" sz="1000" spc="30" dirty="0">
                          <a:effectLst/>
                        </a:rPr>
                        <a:t>д</a:t>
                      </a:r>
                      <a:r>
                        <a:rPr lang="ru-RU" sz="1000" dirty="0">
                          <a:effectLst/>
                        </a:rPr>
                        <a:t>з</a:t>
                      </a:r>
                      <a:r>
                        <a:rPr lang="ru-RU" sz="1000" spc="25" dirty="0">
                          <a:effectLst/>
                        </a:rPr>
                        <a:t>орно</a:t>
                      </a:r>
                      <a:r>
                        <a:rPr lang="ru-RU" sz="1000" dirty="0">
                          <a:effectLst/>
                        </a:rPr>
                        <a:t>сти</a:t>
                      </a:r>
                      <a:r>
                        <a:rPr lang="ru-RU" sz="1000" spc="85" dirty="0">
                          <a:effectLst/>
                        </a:rPr>
                        <a:t> </a:t>
                      </a:r>
                      <a:r>
                        <a:rPr lang="ru-RU" sz="1000" dirty="0">
                          <a:effectLst/>
                        </a:rPr>
                        <a:t>и</a:t>
                      </a:r>
                      <a:r>
                        <a:rPr lang="ru-RU" sz="1000" spc="85" dirty="0">
                          <a:effectLst/>
                        </a:rPr>
                        <a:t> </a:t>
                      </a:r>
                      <a:r>
                        <a:rPr lang="ru-RU" sz="1000" dirty="0">
                          <a:effectLst/>
                        </a:rPr>
                        <a:t>п</a:t>
                      </a:r>
                      <a:r>
                        <a:rPr lang="ru-RU" sz="1000" spc="15" dirty="0">
                          <a:effectLst/>
                        </a:rPr>
                        <a:t>р</a:t>
                      </a:r>
                      <a:r>
                        <a:rPr lang="ru-RU" sz="1000" dirty="0">
                          <a:effectLst/>
                        </a:rPr>
                        <a:t>а</a:t>
                      </a:r>
                      <a:r>
                        <a:rPr lang="ru-RU" sz="1000" spc="25" dirty="0">
                          <a:effectLst/>
                        </a:rPr>
                        <a:t>в</a:t>
                      </a:r>
                      <a:r>
                        <a:rPr lang="ru-RU" sz="1000" dirty="0">
                          <a:effectLst/>
                        </a:rPr>
                        <a:t>о</a:t>
                      </a:r>
                      <a:r>
                        <a:rPr lang="ru-RU" sz="1000" spc="25" dirty="0">
                          <a:effectLst/>
                        </a:rPr>
                        <a:t>н</a:t>
                      </a:r>
                      <a:r>
                        <a:rPr lang="ru-RU" sz="1000" dirty="0">
                          <a:effectLst/>
                        </a:rPr>
                        <a:t>ару</a:t>
                      </a:r>
                      <a:r>
                        <a:rPr lang="ru-RU" sz="1000" spc="30" dirty="0">
                          <a:effectLst/>
                        </a:rPr>
                        <a:t>ш</a:t>
                      </a:r>
                      <a:r>
                        <a:rPr lang="ru-RU" sz="1000" dirty="0">
                          <a:effectLst/>
                        </a:rPr>
                        <a:t>е</a:t>
                      </a:r>
                      <a:r>
                        <a:rPr lang="ru-RU" sz="1000" spc="25" dirty="0">
                          <a:effectLst/>
                        </a:rPr>
                        <a:t>ни</a:t>
                      </a:r>
                      <a:r>
                        <a:rPr lang="ru-RU" sz="1000" dirty="0">
                          <a:effectLst/>
                        </a:rPr>
                        <a:t>й </a:t>
                      </a:r>
                      <a:r>
                        <a:rPr lang="ru-RU" sz="1000" spc="25" dirty="0">
                          <a:effectLst/>
                        </a:rPr>
                        <a:t>н</a:t>
                      </a:r>
                      <a:r>
                        <a:rPr lang="ru-RU" sz="1000" dirty="0">
                          <a:effectLst/>
                        </a:rPr>
                        <a:t>ес</a:t>
                      </a:r>
                      <a:r>
                        <a:rPr lang="ru-RU" sz="1000" spc="25" dirty="0">
                          <a:effectLst/>
                        </a:rPr>
                        <a:t>о</a:t>
                      </a:r>
                      <a:r>
                        <a:rPr lang="ru-RU" sz="1000" dirty="0">
                          <a:effectLst/>
                        </a:rPr>
                        <a:t>ве</a:t>
                      </a:r>
                      <a:r>
                        <a:rPr lang="ru-RU" sz="1000" spc="25" dirty="0">
                          <a:effectLst/>
                        </a:rPr>
                        <a:t>р</a:t>
                      </a:r>
                      <a:r>
                        <a:rPr lang="ru-RU" sz="1000" spc="35" dirty="0">
                          <a:effectLst/>
                        </a:rPr>
                        <a:t>ш</a:t>
                      </a:r>
                      <a:r>
                        <a:rPr lang="ru-RU" sz="1000" dirty="0">
                          <a:effectLst/>
                        </a:rPr>
                        <a:t>е</a:t>
                      </a:r>
                      <a:r>
                        <a:rPr lang="ru-RU" sz="1000" spc="25" dirty="0">
                          <a:effectLst/>
                        </a:rPr>
                        <a:t>нн</a:t>
                      </a:r>
                      <a:r>
                        <a:rPr lang="ru-RU" sz="1000" spc="30" dirty="0">
                          <a:effectLst/>
                        </a:rPr>
                        <a:t>о</a:t>
                      </a:r>
                      <a:r>
                        <a:rPr lang="ru-RU" sz="1000" spc="25" dirty="0">
                          <a:effectLst/>
                        </a:rPr>
                        <a:t>л</a:t>
                      </a:r>
                      <a:r>
                        <a:rPr lang="ru-RU" sz="1000" dirty="0">
                          <a:effectLst/>
                        </a:rPr>
                        <a:t>ет</a:t>
                      </a:r>
                      <a:r>
                        <a:rPr lang="ru-RU" sz="1000" spc="25" dirty="0">
                          <a:effectLst/>
                        </a:rPr>
                        <a:t>них</a:t>
                      </a:r>
                      <a:r>
                        <a:rPr lang="ru-RU" sz="1000" dirty="0">
                          <a:effectLst/>
                        </a:rPr>
                        <a:t> и </a:t>
                      </a:r>
                      <a:r>
                        <a:rPr lang="ru-RU" sz="1000" spc="25" dirty="0">
                          <a:effectLst/>
                        </a:rPr>
                        <a:t>з</a:t>
                      </a:r>
                      <a:r>
                        <a:rPr lang="ru-RU" sz="1000" dirty="0">
                          <a:effectLst/>
                        </a:rPr>
                        <a:t>а</a:t>
                      </a:r>
                      <a:r>
                        <a:rPr lang="ru-RU" sz="1000" spc="40" dirty="0">
                          <a:effectLst/>
                        </a:rPr>
                        <a:t>щ</a:t>
                      </a:r>
                      <a:r>
                        <a:rPr lang="ru-RU" sz="1000" spc="25" dirty="0">
                          <a:effectLst/>
                        </a:rPr>
                        <a:t>ит</a:t>
                      </a:r>
                      <a:r>
                        <a:rPr lang="ru-RU" sz="1000" dirty="0">
                          <a:effectLst/>
                        </a:rPr>
                        <a:t>ы</a:t>
                      </a:r>
                      <a:r>
                        <a:rPr lang="ru-RU" sz="1000" spc="95" dirty="0">
                          <a:effectLst/>
                        </a:rPr>
                        <a:t> их </a:t>
                      </a:r>
                      <a:r>
                        <a:rPr lang="ru-RU" sz="1000" spc="15" dirty="0">
                          <a:effectLst/>
                        </a:rPr>
                        <a:t>пра</a:t>
                      </a:r>
                      <a:r>
                        <a:rPr lang="ru-RU" sz="1000" dirty="0">
                          <a:effectLst/>
                        </a:rPr>
                        <a:t>в.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543" marR="5554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692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Задачи программы</a:t>
                      </a:r>
                      <a:endParaRPr lang="ru-RU" sz="8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55543" marR="5554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 Правовое просвещение и информационная работа в сфере профилактики безнадзорности и правонарушений несовершеннолетних.</a:t>
                      </a:r>
                      <a:endParaRPr lang="ru-RU" sz="800" dirty="0">
                        <a:effectLst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2. Организация проведения мероприятий, направленных на профилактику правонарушений несовершеннолетних.</a:t>
                      </a:r>
                      <a:endParaRPr lang="ru-RU" sz="800" dirty="0">
                        <a:effectLst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3. Осуществление мер по профилактике употребления  алкогольной и табачной продукции, наркотических средств и </a:t>
                      </a:r>
                      <a:r>
                        <a:rPr lang="ru-RU" sz="1000" dirty="0" err="1">
                          <a:effectLst/>
                        </a:rPr>
                        <a:t>психоактивных</a:t>
                      </a:r>
                      <a:r>
                        <a:rPr lang="ru-RU" sz="1000" dirty="0">
                          <a:effectLst/>
                        </a:rPr>
                        <a:t> веществ несовершеннолетними.</a:t>
                      </a:r>
                      <a:endParaRPr lang="ru-RU" sz="800" dirty="0">
                        <a:effectLst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4. Повышение эффективности работы по профилактике жесткого обращения в отношении несовершеннолетних.</a:t>
                      </a:r>
                      <a:endParaRPr lang="ru-RU" sz="900" dirty="0">
                        <a:effectLst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5. Создание условий для организации трудовой занятости, организованного отдыха и оздоровления  несовершеннолетних группы «социального риска».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543" marR="5554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558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Этапы и сроки реализации программы</a:t>
                      </a:r>
                      <a:endParaRPr lang="ru-RU" sz="8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55543" marR="55543" marT="0" marB="0"/>
                </a:tc>
                <a:tc>
                  <a:txBody>
                    <a:bodyPr/>
                    <a:lstStyle/>
                    <a:p>
                      <a:pPr indent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0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2026-2030г.г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. </a:t>
                      </a:r>
                    </a:p>
                    <a:p>
                      <a:pPr indent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Программа реализуется в  один этап. Сроки проведения мероприятий Программы </a:t>
                      </a:r>
                    </a:p>
                    <a:p>
                      <a:pPr indent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предусмотрены перечнем основных мероприятий муниципальной программы.</a:t>
                      </a:r>
                      <a:endParaRPr lang="ru-RU" sz="8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55543" marR="5554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5949280"/>
            <a:ext cx="8496944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dirty="0"/>
              <a:t>Основное мероприятие 1. Повышение эффективности межведомственного взаимодействия в сфере профилактики безнадзорности и правонарушений несовершеннолетних на территории Ветлужского муниципального округа</a:t>
            </a:r>
          </a:p>
        </p:txBody>
      </p:sp>
    </p:spTree>
    <p:extLst>
      <p:ext uri="{BB962C8B-B14F-4D97-AF65-F5344CB8AC3E}">
        <p14:creationId xmlns:p14="http://schemas.microsoft.com/office/powerpoint/2010/main" val="281567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280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«Антинаркотическая программа на территории Ветлужского муниципального округа Нижегородской области»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465709"/>
              </p:ext>
            </p:extLst>
          </p:nvPr>
        </p:nvGraphicFramePr>
        <p:xfrm>
          <a:off x="179512" y="5157192"/>
          <a:ext cx="8784977" cy="648072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65,9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43,7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43,7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458674"/>
              </p:ext>
            </p:extLst>
          </p:nvPr>
        </p:nvGraphicFramePr>
        <p:xfrm>
          <a:off x="179512" y="1196752"/>
          <a:ext cx="8784976" cy="3828663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3995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854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800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Заказчик и координаторы программы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53894" marR="538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Заказчик Программы - администрация Ветлужского муниципального округа Нижегородской области.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Координатор Программы – межведомственная антинаркотическая комиссия на территории Ветлужского муниципального округа.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53894" marR="53894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43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Цель и задачи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программы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53894" marR="538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u="sng" kern="50" dirty="0">
                          <a:effectLst/>
                        </a:rPr>
                        <a:t>Цель программы:</a:t>
                      </a:r>
                      <a:r>
                        <a:rPr lang="ru-RU" sz="1100" kern="50" dirty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 -противодействие незаконному обороту наркотических средств и психотропных веществ;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-профилактика преступлений и правонарушений, связанных с употреблением и распространением наркотических и психотропных веществ;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-пропаганда здорового образа жизни, формирование антинаркотического мировоззрения среди детей и молодежи.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 </a:t>
                      </a:r>
                      <a:r>
                        <a:rPr lang="ru-RU" sz="1100" u="sng" kern="50" dirty="0">
                          <a:effectLst/>
                        </a:rPr>
                        <a:t>Для достижения поставленной цели необходимо решение ряда задач:</a:t>
                      </a:r>
                      <a:endParaRPr lang="ru-RU" sz="1100" kern="5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-профилактика распространения наркомании и связанных с ней правонарушений;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-противодействие незаконному обороту наркотических средств и психотропных веществ;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-совершенствование организационного, нормативно-правового и ресурсного обеспечения антинаркотической деятельности;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-выявление, диагностика, лечение, а также медицинская и социально – психологическая реабилитация лиц, больных наркоманией;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-формирование здорового образа жизни населения, организация досуга молодежи;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-антинаркотическая пропаганда среди населения;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-проведение грамотной информационной политики в средствах массовой информации.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53894" marR="5389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42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Этапы и сроки реализации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программы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53894" marR="538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Программа реализуется в один этап.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Срок реализации Программы 2023-2027 годы.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53894" marR="5389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682870"/>
              </p:ext>
            </p:extLst>
          </p:nvPr>
        </p:nvGraphicFramePr>
        <p:xfrm>
          <a:off x="174509" y="6021288"/>
          <a:ext cx="8764827" cy="72008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9852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796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Основное мероприятие 1</a:t>
                      </a:r>
                      <a:endParaRPr lang="ru-RU" sz="11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0779" marR="607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Профилактика преступлений и правонарушений, связанных с употреблением и распространением наркотических и психотропных веществ</a:t>
                      </a:r>
                      <a:endParaRPr lang="ru-RU" sz="11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0779" marR="60779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5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7" y="272155"/>
            <a:ext cx="5040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395536" y="764704"/>
            <a:ext cx="8497619" cy="5832647"/>
            <a:chOff x="395536" y="1051433"/>
            <a:chExt cx="8497619" cy="5313489"/>
          </a:xfrm>
        </p:grpSpPr>
        <p:sp>
          <p:nvSpPr>
            <p:cNvPr id="5" name="Полилиния 4"/>
            <p:cNvSpPr/>
            <p:nvPr/>
          </p:nvSpPr>
          <p:spPr>
            <a:xfrm>
              <a:off x="395536" y="1054332"/>
              <a:ext cx="2655294" cy="1593177"/>
            </a:xfrm>
            <a:custGeom>
              <a:avLst/>
              <a:gdLst>
                <a:gd name="connsiteX0" fmla="*/ 0 w 2655294"/>
                <a:gd name="connsiteY0" fmla="*/ 265535 h 1593177"/>
                <a:gd name="connsiteX1" fmla="*/ 265535 w 2655294"/>
                <a:gd name="connsiteY1" fmla="*/ 0 h 1593177"/>
                <a:gd name="connsiteX2" fmla="*/ 2389759 w 2655294"/>
                <a:gd name="connsiteY2" fmla="*/ 0 h 1593177"/>
                <a:gd name="connsiteX3" fmla="*/ 2655294 w 2655294"/>
                <a:gd name="connsiteY3" fmla="*/ 265535 h 1593177"/>
                <a:gd name="connsiteX4" fmla="*/ 2655294 w 2655294"/>
                <a:gd name="connsiteY4" fmla="*/ 1327642 h 1593177"/>
                <a:gd name="connsiteX5" fmla="*/ 2389759 w 2655294"/>
                <a:gd name="connsiteY5" fmla="*/ 1593177 h 1593177"/>
                <a:gd name="connsiteX6" fmla="*/ 265535 w 2655294"/>
                <a:gd name="connsiteY6" fmla="*/ 1593177 h 1593177"/>
                <a:gd name="connsiteX7" fmla="*/ 0 w 2655294"/>
                <a:gd name="connsiteY7" fmla="*/ 1327642 h 1593177"/>
                <a:gd name="connsiteX8" fmla="*/ 0 w 2655294"/>
                <a:gd name="connsiteY8" fmla="*/ 265535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5294" h="1593177">
                  <a:moveTo>
                    <a:pt x="0" y="265535"/>
                  </a:moveTo>
                  <a:cubicBezTo>
                    <a:pt x="0" y="118884"/>
                    <a:pt x="118884" y="0"/>
                    <a:pt x="265535" y="0"/>
                  </a:cubicBezTo>
                  <a:lnTo>
                    <a:pt x="2389759" y="0"/>
                  </a:lnTo>
                  <a:cubicBezTo>
                    <a:pt x="2536410" y="0"/>
                    <a:pt x="2655294" y="118884"/>
                    <a:pt x="2655294" y="265535"/>
                  </a:cubicBezTo>
                  <a:lnTo>
                    <a:pt x="2655294" y="1327642"/>
                  </a:lnTo>
                  <a:cubicBezTo>
                    <a:pt x="2655294" y="1474293"/>
                    <a:pt x="2536410" y="1593177"/>
                    <a:pt x="2389759" y="1593177"/>
                  </a:cubicBezTo>
                  <a:lnTo>
                    <a:pt x="265535" y="1593177"/>
                  </a:lnTo>
                  <a:cubicBezTo>
                    <a:pt x="118884" y="1593177"/>
                    <a:pt x="0" y="1474293"/>
                    <a:pt x="0" y="1327642"/>
                  </a:cubicBezTo>
                  <a:lnTo>
                    <a:pt x="0" y="265535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1112" tIns="131112" rIns="131112" bIns="131112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Бюджет</a:t>
              </a:r>
              <a:r>
                <a:rPr lang="ru-RU" sz="1000" b="1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  </a: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3334549" y="1051433"/>
              <a:ext cx="2655294" cy="1593177"/>
            </a:xfrm>
            <a:custGeom>
              <a:avLst/>
              <a:gdLst>
                <a:gd name="connsiteX0" fmla="*/ 0 w 2655294"/>
                <a:gd name="connsiteY0" fmla="*/ 265535 h 1593177"/>
                <a:gd name="connsiteX1" fmla="*/ 265535 w 2655294"/>
                <a:gd name="connsiteY1" fmla="*/ 0 h 1593177"/>
                <a:gd name="connsiteX2" fmla="*/ 2389759 w 2655294"/>
                <a:gd name="connsiteY2" fmla="*/ 0 h 1593177"/>
                <a:gd name="connsiteX3" fmla="*/ 2655294 w 2655294"/>
                <a:gd name="connsiteY3" fmla="*/ 265535 h 1593177"/>
                <a:gd name="connsiteX4" fmla="*/ 2655294 w 2655294"/>
                <a:gd name="connsiteY4" fmla="*/ 1327642 h 1593177"/>
                <a:gd name="connsiteX5" fmla="*/ 2389759 w 2655294"/>
                <a:gd name="connsiteY5" fmla="*/ 1593177 h 1593177"/>
                <a:gd name="connsiteX6" fmla="*/ 265535 w 2655294"/>
                <a:gd name="connsiteY6" fmla="*/ 1593177 h 1593177"/>
                <a:gd name="connsiteX7" fmla="*/ 0 w 2655294"/>
                <a:gd name="connsiteY7" fmla="*/ 1327642 h 1593177"/>
                <a:gd name="connsiteX8" fmla="*/ 0 w 2655294"/>
                <a:gd name="connsiteY8" fmla="*/ 265535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5294" h="1593177">
                  <a:moveTo>
                    <a:pt x="0" y="265535"/>
                  </a:moveTo>
                  <a:cubicBezTo>
                    <a:pt x="0" y="118884"/>
                    <a:pt x="118884" y="0"/>
                    <a:pt x="265535" y="0"/>
                  </a:cubicBezTo>
                  <a:lnTo>
                    <a:pt x="2389759" y="0"/>
                  </a:lnTo>
                  <a:cubicBezTo>
                    <a:pt x="2536410" y="0"/>
                    <a:pt x="2655294" y="118884"/>
                    <a:pt x="2655294" y="265535"/>
                  </a:cubicBezTo>
                  <a:lnTo>
                    <a:pt x="2655294" y="1327642"/>
                  </a:lnTo>
                  <a:cubicBezTo>
                    <a:pt x="2655294" y="1474293"/>
                    <a:pt x="2536410" y="1593177"/>
                    <a:pt x="2389759" y="1593177"/>
                  </a:cubicBezTo>
                  <a:lnTo>
                    <a:pt x="265535" y="1593177"/>
                  </a:lnTo>
                  <a:cubicBezTo>
                    <a:pt x="118884" y="1593177"/>
                    <a:pt x="0" y="1474293"/>
                    <a:pt x="0" y="1327642"/>
                  </a:cubicBezTo>
                  <a:lnTo>
                    <a:pt x="0" y="265535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966171"/>
                <a:satOff val="-10332"/>
                <a:lumOff val="2696"/>
                <a:alphaOff val="0"/>
              </a:schemeClr>
            </a:fillRef>
            <a:effectRef idx="2">
              <a:schemeClr val="accent2">
                <a:hueOff val="966171"/>
                <a:satOff val="-10332"/>
                <a:lumOff val="26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1112" tIns="131112" rIns="131112" bIns="131112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Бюджетная система Российской Федерации </a:t>
              </a:r>
              <a:r>
                <a:rPr lang="ru-RU" sz="1000" b="1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  </a: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6237184" y="1054332"/>
              <a:ext cx="2655294" cy="1593177"/>
            </a:xfrm>
            <a:custGeom>
              <a:avLst/>
              <a:gdLst>
                <a:gd name="connsiteX0" fmla="*/ 0 w 2655294"/>
                <a:gd name="connsiteY0" fmla="*/ 265535 h 1593177"/>
                <a:gd name="connsiteX1" fmla="*/ 265535 w 2655294"/>
                <a:gd name="connsiteY1" fmla="*/ 0 h 1593177"/>
                <a:gd name="connsiteX2" fmla="*/ 2389759 w 2655294"/>
                <a:gd name="connsiteY2" fmla="*/ 0 h 1593177"/>
                <a:gd name="connsiteX3" fmla="*/ 2655294 w 2655294"/>
                <a:gd name="connsiteY3" fmla="*/ 265535 h 1593177"/>
                <a:gd name="connsiteX4" fmla="*/ 2655294 w 2655294"/>
                <a:gd name="connsiteY4" fmla="*/ 1327642 h 1593177"/>
                <a:gd name="connsiteX5" fmla="*/ 2389759 w 2655294"/>
                <a:gd name="connsiteY5" fmla="*/ 1593177 h 1593177"/>
                <a:gd name="connsiteX6" fmla="*/ 265535 w 2655294"/>
                <a:gd name="connsiteY6" fmla="*/ 1593177 h 1593177"/>
                <a:gd name="connsiteX7" fmla="*/ 0 w 2655294"/>
                <a:gd name="connsiteY7" fmla="*/ 1327642 h 1593177"/>
                <a:gd name="connsiteX8" fmla="*/ 0 w 2655294"/>
                <a:gd name="connsiteY8" fmla="*/ 265535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5294" h="1593177">
                  <a:moveTo>
                    <a:pt x="0" y="265535"/>
                  </a:moveTo>
                  <a:cubicBezTo>
                    <a:pt x="0" y="118884"/>
                    <a:pt x="118884" y="0"/>
                    <a:pt x="265535" y="0"/>
                  </a:cubicBezTo>
                  <a:lnTo>
                    <a:pt x="2389759" y="0"/>
                  </a:lnTo>
                  <a:cubicBezTo>
                    <a:pt x="2536410" y="0"/>
                    <a:pt x="2655294" y="118884"/>
                    <a:pt x="2655294" y="265535"/>
                  </a:cubicBezTo>
                  <a:lnTo>
                    <a:pt x="2655294" y="1327642"/>
                  </a:lnTo>
                  <a:cubicBezTo>
                    <a:pt x="2655294" y="1474293"/>
                    <a:pt x="2536410" y="1593177"/>
                    <a:pt x="2389759" y="1593177"/>
                  </a:cubicBezTo>
                  <a:lnTo>
                    <a:pt x="265535" y="1593177"/>
                  </a:lnTo>
                  <a:cubicBezTo>
                    <a:pt x="118884" y="1593177"/>
                    <a:pt x="0" y="1474293"/>
                    <a:pt x="0" y="1327642"/>
                  </a:cubicBezTo>
                  <a:lnTo>
                    <a:pt x="0" y="265535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932342"/>
                <a:satOff val="-20663"/>
                <a:lumOff val="5392"/>
                <a:alphaOff val="0"/>
              </a:schemeClr>
            </a:fillRef>
            <a:effectRef idx="2">
              <a:schemeClr val="accent2">
                <a:hueOff val="1932342"/>
                <a:satOff val="-20663"/>
                <a:lumOff val="539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1112" tIns="131112" rIns="131112" bIns="131112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altLang="ru-RU" sz="1400" b="1" i="1" kern="1200" dirty="0">
                  <a:solidFill>
                    <a:schemeClr val="bg1"/>
                  </a:solidFill>
                  <a:latin typeface="Arial Narrow" panose="020B0606020202030204" pitchFamily="34" charset="0"/>
                  <a:ea typeface="Tahoma" panose="020B0604030504040204" pitchFamily="34" charset="0"/>
                </a:rPr>
                <a:t>Бюджетный процесс </a:t>
              </a:r>
              <a:r>
                <a:rPr lang="ru-RU" altLang="ru-RU" sz="1000" b="1" kern="1200" dirty="0">
                  <a:solidFill>
                    <a:schemeClr val="bg1"/>
                  </a:solidFill>
                  <a:latin typeface="Arial Narrow" panose="020B0606020202030204" pitchFamily="34" charset="0"/>
                  <a:ea typeface="Tahoma" panose="020B0604030504040204" pitchFamily="34" charset="0"/>
                </a:rPr>
                <a:t>— это 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рассмотрению и утверждению бюджетной отчетности и внешних проверок</a:t>
              </a:r>
              <a:endParaRPr lang="ru-RU" sz="10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395536" y="2913039"/>
              <a:ext cx="2655294" cy="1593177"/>
            </a:xfrm>
            <a:custGeom>
              <a:avLst/>
              <a:gdLst>
                <a:gd name="connsiteX0" fmla="*/ 0 w 2655294"/>
                <a:gd name="connsiteY0" fmla="*/ 265535 h 1593177"/>
                <a:gd name="connsiteX1" fmla="*/ 265535 w 2655294"/>
                <a:gd name="connsiteY1" fmla="*/ 0 h 1593177"/>
                <a:gd name="connsiteX2" fmla="*/ 2389759 w 2655294"/>
                <a:gd name="connsiteY2" fmla="*/ 0 h 1593177"/>
                <a:gd name="connsiteX3" fmla="*/ 2655294 w 2655294"/>
                <a:gd name="connsiteY3" fmla="*/ 265535 h 1593177"/>
                <a:gd name="connsiteX4" fmla="*/ 2655294 w 2655294"/>
                <a:gd name="connsiteY4" fmla="*/ 1327642 h 1593177"/>
                <a:gd name="connsiteX5" fmla="*/ 2389759 w 2655294"/>
                <a:gd name="connsiteY5" fmla="*/ 1593177 h 1593177"/>
                <a:gd name="connsiteX6" fmla="*/ 265535 w 2655294"/>
                <a:gd name="connsiteY6" fmla="*/ 1593177 h 1593177"/>
                <a:gd name="connsiteX7" fmla="*/ 0 w 2655294"/>
                <a:gd name="connsiteY7" fmla="*/ 1327642 h 1593177"/>
                <a:gd name="connsiteX8" fmla="*/ 0 w 2655294"/>
                <a:gd name="connsiteY8" fmla="*/ 265535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5294" h="1593177">
                  <a:moveTo>
                    <a:pt x="0" y="265535"/>
                  </a:moveTo>
                  <a:cubicBezTo>
                    <a:pt x="0" y="118884"/>
                    <a:pt x="118884" y="0"/>
                    <a:pt x="265535" y="0"/>
                  </a:cubicBezTo>
                  <a:lnTo>
                    <a:pt x="2389759" y="0"/>
                  </a:lnTo>
                  <a:cubicBezTo>
                    <a:pt x="2536410" y="0"/>
                    <a:pt x="2655294" y="118884"/>
                    <a:pt x="2655294" y="265535"/>
                  </a:cubicBezTo>
                  <a:lnTo>
                    <a:pt x="2655294" y="1327642"/>
                  </a:lnTo>
                  <a:cubicBezTo>
                    <a:pt x="2655294" y="1474293"/>
                    <a:pt x="2536410" y="1593177"/>
                    <a:pt x="2389759" y="1593177"/>
                  </a:cubicBezTo>
                  <a:lnTo>
                    <a:pt x="265535" y="1593177"/>
                  </a:lnTo>
                  <a:cubicBezTo>
                    <a:pt x="118884" y="1593177"/>
                    <a:pt x="0" y="1474293"/>
                    <a:pt x="0" y="1327642"/>
                  </a:cubicBezTo>
                  <a:lnTo>
                    <a:pt x="0" y="265535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2898513"/>
                <a:satOff val="-30995"/>
                <a:lumOff val="8088"/>
                <a:alphaOff val="0"/>
              </a:schemeClr>
            </a:fillRef>
            <a:effectRef idx="2">
              <a:schemeClr val="accent2">
                <a:hueOff val="2898513"/>
                <a:satOff val="-30995"/>
                <a:lumOff val="808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1112" tIns="131112" rIns="131112" bIns="131112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Бюджетные ассигнования </a:t>
              </a:r>
              <a:r>
                <a:rPr lang="ru-RU" sz="1000" b="1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– предельные объемы денежных средств, предусмотренных в соответствующем финансовом году для исполнения бюджетных обязательств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316360" y="2913039"/>
              <a:ext cx="2655294" cy="1593177"/>
            </a:xfrm>
            <a:prstGeom prst="roundRect">
              <a:avLst/>
            </a:prstGeom>
            <a:solidFill>
              <a:schemeClr val="accent2">
                <a:hueOff val="3864684"/>
                <a:satOff val="-41326"/>
                <a:lumOff val="10784"/>
              </a:schemeClr>
            </a:solidFill>
            <a:ln>
              <a:solidFill>
                <a:schemeClr val="accent1"/>
              </a:solidFill>
            </a:ln>
            <a:scene3d>
              <a:camera prst="orthographicFront" fov="0">
                <a:rot lat="0" lon="0" rev="0"/>
              </a:camera>
              <a:lightRig rig="threePt" dir="t">
                <a:rot lat="0" lon="0" rev="0"/>
              </a:lightRig>
            </a:scene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3864684"/>
                <a:satOff val="-41326"/>
                <a:lumOff val="10784"/>
                <a:alphaOff val="0"/>
              </a:schemeClr>
            </a:fillRef>
            <a:effectRef idx="2">
              <a:schemeClr val="accent2">
                <a:hueOff val="3864684"/>
                <a:satOff val="-41326"/>
                <a:lumOff val="1078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0" lang="ru-RU" altLang="ru-RU" sz="1400" b="1" i="1" u="none" strike="noStrike" kern="1200" cap="none" normalizeH="0" baseline="0" dirty="0">
                  <a:ln/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Доходы бюджета </a:t>
              </a:r>
              <a:r>
                <a:rPr kumimoji="0" lang="ru-RU" altLang="ru-RU" sz="1000" b="1" i="0" u="none" strike="noStrike" kern="1200" cap="none" normalizeH="0" baseline="0" dirty="0">
                  <a:ln/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— поступающие в бюджет денежные средства, за исключением средств, являющихся в соответствии с Бюджетным кодексом Российской Федерации источниками финансирования дефицита бюджета</a:t>
              </a:r>
              <a:endParaRPr lang="ru-RU" sz="10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237861" y="2937685"/>
              <a:ext cx="2655294" cy="1593177"/>
            </a:xfrm>
            <a:prstGeom prst="roundRect">
              <a:avLst/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830854"/>
                <a:satOff val="-51658"/>
                <a:lumOff val="13481"/>
                <a:alphaOff val="0"/>
              </a:schemeClr>
            </a:fillRef>
            <a:effectRef idx="2">
              <a:schemeClr val="accent2">
                <a:hueOff val="4830854"/>
                <a:satOff val="-51658"/>
                <a:lumOff val="1348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Расходы бюджета </a:t>
              </a:r>
              <a:r>
                <a:rPr lang="ru-RU" sz="1000" b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— выплачиваемые из бюджета денежные средства, за исключением средств, являющихся в соответствии с Бюджетным кодексом Российской Федерации источниками финансирования дефицита бюджета</a:t>
              </a:r>
              <a:endParaRPr lang="ru-RU" sz="10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95536" y="4771745"/>
              <a:ext cx="2655294" cy="1593177"/>
            </a:xfrm>
            <a:prstGeom prst="roundRect">
              <a:avLst/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5797025"/>
                <a:satOff val="-61990"/>
                <a:lumOff val="16177"/>
                <a:alphaOff val="0"/>
              </a:schemeClr>
            </a:fillRef>
            <a:effectRef idx="2">
              <a:schemeClr val="accent2">
                <a:hueOff val="5797025"/>
                <a:satOff val="-61990"/>
                <a:lumOff val="1617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Межбюджетные трансферты </a:t>
              </a:r>
              <a:r>
                <a:rPr lang="ru-RU" sz="1000" b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— средства, предоставляемые одним бюджетом бюджетной системы Российской Федерации другому бюджету бюджетной системы Российской Федерации</a:t>
              </a:r>
              <a:endParaRPr lang="ru-RU" sz="10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3316360" y="4771745"/>
              <a:ext cx="2655294" cy="1593177"/>
            </a:xfrm>
            <a:prstGeom prst="roundRect">
              <a:avLst/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6763196"/>
                <a:satOff val="-72321"/>
                <a:lumOff val="18873"/>
                <a:alphaOff val="0"/>
              </a:schemeClr>
            </a:fillRef>
            <a:effectRef idx="2">
              <a:schemeClr val="accent2">
                <a:hueOff val="6763196"/>
                <a:satOff val="-72321"/>
                <a:lumOff val="188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Дефицит бюджета </a:t>
              </a:r>
              <a:r>
                <a:rPr lang="ru-RU" sz="1000" b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- превышение расходов бюджета над его доходами (в указанном случае принимается решение об источниках покрытия дефицита, например, использовать имеющиеся накопления, остатки, взять в долг)</a:t>
              </a:r>
              <a:endParaRPr lang="ru-RU" sz="10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237184" y="4771745"/>
              <a:ext cx="2655294" cy="1593177"/>
            </a:xfrm>
            <a:prstGeom prst="roundRect">
              <a:avLst/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7729367"/>
                <a:satOff val="-82653"/>
                <a:lumOff val="21569"/>
                <a:alphaOff val="0"/>
              </a:schemeClr>
            </a:fillRef>
            <a:effectRef idx="2">
              <a:schemeClr val="accent2">
                <a:hueOff val="7729367"/>
                <a:satOff val="-82653"/>
                <a:lumOff val="2156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Профицит бюджета</a:t>
              </a:r>
              <a:r>
                <a:rPr lang="ru-RU" sz="1400" b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- </a:t>
              </a:r>
              <a:r>
                <a:rPr lang="ru-RU" sz="1000" b="1" kern="1200" dirty="0">
                  <a:solidFill>
                    <a:schemeClr val="bg1"/>
                  </a:solidFill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превышение доходов бюджета над его расходами (в указанном случае принимается решение как их использовать, например, накапливать резервы, остатки, либо погашать долг)</a:t>
              </a:r>
              <a:endParaRPr lang="ru-RU" sz="10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5589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625151"/>
              </p:ext>
            </p:extLst>
          </p:nvPr>
        </p:nvGraphicFramePr>
        <p:xfrm>
          <a:off x="179512" y="5157192"/>
          <a:ext cx="8784977" cy="801468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02744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872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602,3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545,7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545,7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«Повышение безопасности дорожного движения на территории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882058"/>
              </p:ext>
            </p:extLst>
          </p:nvPr>
        </p:nvGraphicFramePr>
        <p:xfrm>
          <a:off x="155239" y="1196752"/>
          <a:ext cx="8809249" cy="3802467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3995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097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857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Заказчик и координаторы программы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46752" marR="467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Заказчик Программы - администрация Ветлужского муниципального округа Нижегородской области.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Координатор Программы – комиссия по обеспечению безопасности дорожного движения при администрации Ветлужского муниципального округа.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46752" marR="46752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26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и задачи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программы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46752" marR="467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u="sng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программы:</a:t>
                      </a: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обеспечение сохранности жизни, здоровья граждан и их имущества, повышение безопасности дорожного движения на  территории Ветлужского муниципального округа Нижегородской области;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сокращение количества дорожно-транспортных происшествий;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сокращение количества лиц, пострадавших в результате дорожно-транспортных происшествий.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u="sng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достижения поставленной цели необходимо решение ряда задач:</a:t>
                      </a:r>
                      <a:endParaRPr lang="ru-RU" sz="1100" kern="5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совершенствование организации дорожного движения на автомобильных дорогах Ветлужского муниципального округа Нижегородской области;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 повышение грамотности населения в области обеспечения безопасности населения на транспорте;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проведение активной профилактической работы с участниками дорожного движения по предупреждению нарушений правил дорожного движения;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предупреждение и профилактика детского дорожно-транспортного травматизма; 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  <a:tabLst>
                          <a:tab pos="158750" algn="l"/>
                        </a:tabLs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создание безопасных условий движения транспортных средств и пешеходов;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  <a:tabLst>
                          <a:tab pos="134620" algn="l"/>
                        </a:tabLs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улучшение условий дорожного движения и устранение опасных участков на территории Ветлужского муниципального округа Нижегородской области;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снижение количества ДТП, пострадавших и погибших на маршрутах пассажирских перевозок.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46752" marR="46752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66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и сроки реализации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программы</a:t>
                      </a:r>
                      <a:endParaRPr lang="ru-RU" sz="1100" kern="5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46752" marR="467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реализуется в один этап.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реализации Программы 2023-2027 годы.</a:t>
                      </a:r>
                      <a:endParaRPr lang="ru-RU" sz="1100" kern="5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46752" marR="46752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727673"/>
              </p:ext>
            </p:extLst>
          </p:nvPr>
        </p:nvGraphicFramePr>
        <p:xfrm>
          <a:off x="179512" y="6165304"/>
          <a:ext cx="8784976" cy="527679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468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163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276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Основное мероприятие 1</a:t>
                      </a:r>
                      <a:endParaRPr lang="ru-RU" sz="11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0779" marR="607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50" dirty="0">
                          <a:effectLst/>
                        </a:rPr>
                        <a:t>Мероприятия по повышению безопасности дорожного движения</a:t>
                      </a:r>
                      <a:endParaRPr lang="ru-RU" sz="11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0779" marR="60779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30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821472"/>
              </p:ext>
            </p:extLst>
          </p:nvPr>
        </p:nvGraphicFramePr>
        <p:xfrm>
          <a:off x="194657" y="5534192"/>
          <a:ext cx="8784977" cy="676885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74239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182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144,8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98,5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98,5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9903" y="404664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«Профилактика преступлений и иных правонарушений на территории Ветлужского муниципального округа»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738972"/>
              </p:ext>
            </p:extLst>
          </p:nvPr>
        </p:nvGraphicFramePr>
        <p:xfrm>
          <a:off x="179512" y="1111970"/>
          <a:ext cx="8784976" cy="440660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3995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854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Заказчик и координаторы программы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Заказчик Программы - администрация Ветлужского муниципального округа Нижегородской области.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Координатор Программы – межведомственная комиссия по профилактике правонарушений на территории  Ветлужского муниципального округа.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32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разработчики программы 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Ветлужского муниципального округа;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Межведомственная комиссия по профилактике правонарушений на территории  Ветлужского муниципального округа.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729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и задачи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программы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x-none" sz="1100" u="sng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программы:</a:t>
                      </a:r>
                      <a:r>
                        <a:rPr lang="x-none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обеспечение безопасности жизнедеятельности населения, сохранности здоровья граждан и их имущества;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повышение раскрываемости преступлений, обеспечение правопорядка и создание обстановки  спокойствия  на  улицах  и  в  иных общественных местах;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сокращение числа преступлений и правонарушений.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достижения поставленной цели необходимо решение ряда задач: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улучшение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межведомственного      взаимодействия правоохранительных органов и органов местного самоуправления в борьбе с преступностью;     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 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формирование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позитивного   общественного   мнения   о правоохранительной системе и результатах ее  деятельности, восстановление доверия общества к правоохранительным органам;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 повышение правовой грамотности населения;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оптимизация работы по профилактике преступлений и иных правонарушений, совершаемых на улицах и в общественных местах;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профилактика семейно-бытового насилия, в том числе жестокого обращения с детьми в семье;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-активизация работы с пьянством, алкоголизмом, наркоманией, преступностью;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ресоциализация лиц, освободившихся из мест лишения свободы.  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32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и сроки реализации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программы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реализуется в один этап.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реализации Программы 2023-2027 годы.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906" marR="47906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6211077"/>
            <a:ext cx="878497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Основное мероприятие 1.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Мероприятия в области профилактики преступлений и иных 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44157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549899"/>
              </p:ext>
            </p:extLst>
          </p:nvPr>
        </p:nvGraphicFramePr>
        <p:xfrm>
          <a:off x="181201" y="5373216"/>
          <a:ext cx="8784977" cy="743544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29989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848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47 552,1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46 788,1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0,0 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81202" y="404664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«Защита населения и территорий от чрезвычайных ситуаций и обеспечение пожарной безопасности  в Ветлужском муниципальном округе»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905577"/>
              </p:ext>
            </p:extLst>
          </p:nvPr>
        </p:nvGraphicFramePr>
        <p:xfrm>
          <a:off x="179513" y="1268759"/>
          <a:ext cx="8816821" cy="3702608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7901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26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756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Заказчик - координатор Программы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Администрация Ветлужского муниципального округа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88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Цель Программы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Последовательное снижение рисков чрезвычайных ситуаций, повышение безопасности населения и защищённости критически важных объектов от угроз природного и техногенного характера, а также обеспечение необходимых условий для безопасной жизнедеятельности и качества жизни населения Ветлужского муниципального округа.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Задачи Программы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повышение уровня пожарной безопасности населения и территории Ветлужского муниципального округа, снижение риска пожаров до социально приемлемого уровня, включая сокращение числа погибших и получивших травмы в результате пожаров людей;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повышение безопасности населения от опасностей, возникающих при чрезвычайных ситуациях природного и техногенного характера.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улучшение межведомственного взаимодействия правоохранительных органов и органов исполнительной власти в борьбе с преступностью;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-оптимизация работы по предупреждению профилактики правонарушений, совершаемых на улицах и в общественных местах.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53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Этапы и сроки реализации Программы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2023 – 2026 годы.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Программа реализуется в один этап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495" marR="31909" marT="31909" marB="5249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443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474360"/>
              </p:ext>
            </p:extLst>
          </p:nvPr>
        </p:nvGraphicFramePr>
        <p:xfrm>
          <a:off x="179512" y="404664"/>
          <a:ext cx="8784976" cy="5798097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3042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807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539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rgbClr val="0070C0"/>
                          </a:solidFill>
                          <a:effectLst/>
                          <a:hlinkClick r:id="rId2"/>
                        </a:rPr>
                        <a:t>Подпрограмма 1</a:t>
                      </a:r>
                      <a:r>
                        <a:rPr lang="ru-RU" sz="120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"Пожарная безопасность на территории Ветлужского муниципального округа"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638" marR="626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b="0" dirty="0">
                          <a:effectLst/>
                        </a:rPr>
                        <a:t>Основное мероприятие 1.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b="0" dirty="0">
                          <a:effectLst/>
                        </a:rPr>
                        <a:t>Проведение комплекса противопожарных мероприятий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b="0" dirty="0">
                          <a:effectLst/>
                        </a:rPr>
                        <a:t>Основное мероприятие 2.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b="0" dirty="0">
                          <a:effectLst/>
                        </a:rPr>
                        <a:t>Содержание подразделений пожарной охраны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 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638" marR="62638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539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38350" algn="l"/>
                        </a:tabLst>
                      </a:pPr>
                      <a:r>
                        <a:rPr lang="ru-RU" sz="120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rgbClr val="0070C0"/>
                          </a:solidFill>
                          <a:effectLst/>
                        </a:rPr>
                        <a:t>Подпрограмма 2 </a:t>
                      </a:r>
                      <a:r>
                        <a:rPr lang="ru-RU" sz="1100" dirty="0">
                          <a:effectLst/>
                        </a:rPr>
                        <a:t>«Профилактика терроризма и экстремизма на территории Ветлужского муниципального округа»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638" marR="626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1.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Реализация на территории Ветлужского муниципального округа политики в области профилактики терроризма и экстремизма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638" marR="62638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27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rgbClr val="0070C0"/>
                          </a:solidFill>
                          <a:effectLst/>
                        </a:rPr>
                        <a:t>Подпрограмма 3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«Защита населения от чрезвычайных ситуаций и обеспечение безопасности людей на водных объектах»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638" marR="62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1.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Обеспечение деятельности ЕДДС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2.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Поддержание необходимого количества финансовых средств в целевом финансовом резерве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3.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Мероприятия </a:t>
                      </a:r>
                      <a:r>
                        <a:rPr lang="ru-RU" sz="1100">
                          <a:effectLst/>
                        </a:rPr>
                        <a:t>по </a:t>
                      </a:r>
                      <a:r>
                        <a:rPr lang="ru-RU" sz="1100" smtClean="0">
                          <a:effectLst/>
                        </a:rPr>
                        <a:t>защите населения от ЧС и обеспечению </a:t>
                      </a:r>
                      <a:r>
                        <a:rPr lang="ru-RU" sz="1100" dirty="0">
                          <a:effectLst/>
                        </a:rPr>
                        <a:t>безопасности людей на водных объектах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4.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Создание предпосылок для построения аппаратно-программного комплекса «Безопасный город» и приведение в соответствие ЕДДС Ветлужского муниципального района для размещения аппаратно-программного комплекса «Безопасный город»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5.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Реализация технических решений для дежурно-диспетчерских служб в части с системой -112.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6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Выполнение мероприятий по реконструкции и строительству региональной автоматизированной системы централизованного оповещения населения Нижегородской области (далее-РАСЦО)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Основное мероприятие 7.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0" algn="l"/>
                        </a:tabLst>
                      </a:pPr>
                      <a:r>
                        <a:rPr lang="ru-RU" sz="1100" dirty="0">
                          <a:effectLst/>
                        </a:rPr>
                        <a:t>Обучение руководящего состава, персонала ЕДДС по вопросам ГО ЧС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638" marR="62638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01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479506"/>
              </p:ext>
            </p:extLst>
          </p:nvPr>
        </p:nvGraphicFramePr>
        <p:xfrm>
          <a:off x="179512" y="4941168"/>
          <a:ext cx="8784977" cy="729460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57574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188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5 576,3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effectLst/>
                          <a:latin typeface="+mn-lt"/>
                          <a:ea typeface="Times New Roman"/>
                        </a:rPr>
                        <a:t>260,0</a:t>
                      </a:r>
                      <a:endParaRPr lang="ru-RU" sz="1200" b="0" kern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260,0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260,0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5630" y="404664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«Формирование доступной для инвалидов среды жизнедеятельности в Ветлужском муниципальном округе»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680003"/>
              </p:ext>
            </p:extLst>
          </p:nvPr>
        </p:nvGraphicFramePr>
        <p:xfrm>
          <a:off x="180593" y="1196752"/>
          <a:ext cx="8783895" cy="34899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5623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215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Муниципальный заказчик-координатор Муниципальной программы</a:t>
                      </a:r>
                      <a:endParaRPr lang="ru-RU" sz="12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Администрация Ветлужского муниципального округа Нижегородской области (далее – Администрация)</a:t>
                      </a:r>
                      <a:endParaRPr lang="ru-RU" sz="1200" kern="5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4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Цель муниципальной программы</a:t>
                      </a:r>
                      <a:endParaRPr lang="ru-RU" sz="1200" kern="5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Создание инвалидам условий для равного с другими гражданами участия в жизни общества за счет формирования доступной среды жизнедеятельности, с учетом потребности инвалидов, обеспечение беспрепятственного доступа к приоритетным объектам и услугам в приоритетных сферах жизнедеятельности инвалидов и других маломобильных групп населения (людей, испытывающих затруднения при самостоятельном передвижении, получении услуг, необходимой информации)</a:t>
                      </a:r>
                      <a:endParaRPr lang="ru-RU" sz="1000" kern="5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68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Задачи муниципальной программы</a:t>
                      </a:r>
                      <a:endParaRPr lang="ru-RU" sz="1200" kern="5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1.Совершенствование нормативно-правовой и организационной основы формирования доступной среды жизнедеятельности инвалидов и других маломобильных групп населения в Ветлужском муниципальном округе;</a:t>
                      </a:r>
                      <a:endParaRPr lang="ru-RU" sz="1000" kern="50" dirty="0">
                        <a:effectLst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2.Повышение уровня доступности приоритетных объектов и услуг в приоритетных сферах жизнедеятельности инвалидов и других маломобильных групп населения в Ветлужском округе.</a:t>
                      </a:r>
                      <a:endParaRPr lang="ru-RU" sz="1000" kern="5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Этапы и сроки реализации муниципальной программы</a:t>
                      </a:r>
                      <a:endParaRPr lang="ru-RU" sz="12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marL="47625" marR="47625" indent="457200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Срок реализации - 2025 - 2029 гг.</a:t>
                      </a:r>
                      <a:endParaRPr lang="ru-RU" sz="1000" kern="50" dirty="0">
                        <a:effectLst/>
                      </a:endParaRPr>
                    </a:p>
                    <a:p>
                      <a:pPr marL="47625" marR="47625" indent="9525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Программа реализуется в один этап.</a:t>
                      </a:r>
                      <a:endParaRPr lang="ru-RU" sz="1000" kern="5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96124"/>
              </p:ext>
            </p:extLst>
          </p:nvPr>
        </p:nvGraphicFramePr>
        <p:xfrm>
          <a:off x="146043" y="5877272"/>
          <a:ext cx="8784976" cy="64807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5913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935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kern="50" dirty="0">
                          <a:effectLst/>
                        </a:rPr>
                        <a:t>Основное мероприятие 1</a:t>
                      </a:r>
                      <a:endParaRPr lang="ru-RU" sz="11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kern="50" dirty="0">
                          <a:effectLst/>
                        </a:rPr>
                        <a:t>Адаптация учреждений, многоквартирных и частных домов с учетом потребностей инвалидов и других маломобильных групп населения</a:t>
                      </a:r>
                      <a:endParaRPr lang="ru-RU" sz="1100" kern="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86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90684"/>
              </p:ext>
            </p:extLst>
          </p:nvPr>
        </p:nvGraphicFramePr>
        <p:xfrm>
          <a:off x="179512" y="4941168"/>
          <a:ext cx="8784977" cy="749562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73570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450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141 858,5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156 126,2</a:t>
                      </a:r>
                      <a:endParaRPr lang="ru-RU" sz="1200" b="0" i="0" u="none" strike="noStrike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260648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культуры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589678"/>
              </p:ext>
            </p:extLst>
          </p:nvPr>
        </p:nvGraphicFramePr>
        <p:xfrm>
          <a:off x="179512" y="908720"/>
          <a:ext cx="8784976" cy="400293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5367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4821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998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Муниципальный заказчик-координатор программы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Отдел культуры администрации Ветлужского муниципального округа Нижегородской области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163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Цели программы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 сохранение культурного наследия округа, повышение роли культуры в воспитании, обеспечении информации и организации досуга населения, поддержка, распространение, сохранение и развитие лучших традиций и достижений культуры, создание условий для развития творчества в округе, сохранение культурного и духовного наследия в округе, укрепление культурных связей с другими округами Нижегородской области и регионами Российской Федерации.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Задачи программы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  адресная  поддержка  профессионального  и   самодеятельного   искусства, творческой молодежи и юных дарований;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 развитие библиотечного дела;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 поддержка народного художественного творчества;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 развитие музейного дела;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 сохранение объектов историко-культурного наследия;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 подготовка кадров.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98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Этапы и сроки реализации программы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Программа реализуется в течение 2023 – 2026 годов.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Программа реализуется в один этап.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272" marR="64272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856702"/>
              </p:ext>
            </p:extLst>
          </p:nvPr>
        </p:nvGraphicFramePr>
        <p:xfrm>
          <a:off x="179579" y="5805265"/>
          <a:ext cx="8784976" cy="72408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7849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413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Подпрограмма 1 – «Развитие культуры Ветлужского муниципального округа»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13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Подпрограмма 2 - «Развитие творческих детей и молодежи»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13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Подпрограмма 3 - «Обеспечение реализации муниципальной программы»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11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571611"/>
              </p:ext>
            </p:extLst>
          </p:nvPr>
        </p:nvGraphicFramePr>
        <p:xfrm>
          <a:off x="167815" y="3717032"/>
          <a:ext cx="8712968" cy="856655"/>
        </p:xfrm>
        <a:graphic>
          <a:graphicData uri="http://schemas.openxmlformats.org/drawingml/2006/table">
            <a:tbl>
              <a:tblPr/>
              <a:tblGrid>
                <a:gridCol w="35745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764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96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154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079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0493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159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183,6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195,5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205,3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246651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«Обеспечение жильем молодых семей в Ветлужском муниципальном округе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947820"/>
              </p:ext>
            </p:extLst>
          </p:nvPr>
        </p:nvGraphicFramePr>
        <p:xfrm>
          <a:off x="179511" y="861881"/>
          <a:ext cx="8784975" cy="2679154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3566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283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9468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Муниципальный заказчик Программы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Администрация  Ветлужского муниципального округа Нижегородской области</a:t>
                      </a:r>
                      <a:r>
                        <a:rPr lang="ru-RU" sz="1200" baseline="30000">
                          <a:effectLst/>
                        </a:rPr>
                        <a:t>*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731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Основная цель Программы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tc>
                  <a:txBody>
                    <a:bodyPr/>
                    <a:lstStyle/>
                    <a:p>
                      <a:pPr indent="45720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Цель программы - государственная поддержка в решении жилищной проблемы молодых семей, признанных в установленном порядке нуждающимися в улучшении жилищных условий.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9465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Основные задачи Программы    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Обеспечение первичной финансовой поддержки молодых семей, нуждающихся в жилых помещениях, при приобретении (строительстве) отдельного благоустроенного жилья (в том числе на погашение основной суммы долга и уплату процентов по ипотечным жилищным кредитам или займам на приобретение жилья или строительство индивидуального жилого дома);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Государственная поддержка молодых семей, нуждающихся в жилых помещениях, при рождении детей.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6318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Сроки и этапы реализации Программы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tc>
                  <a:txBody>
                    <a:bodyPr/>
                    <a:lstStyle/>
                    <a:p>
                      <a:pPr indent="18415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2026 - 2028 годы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2" marR="32592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468144"/>
              </p:ext>
            </p:extLst>
          </p:nvPr>
        </p:nvGraphicFramePr>
        <p:xfrm>
          <a:off x="179512" y="4581128"/>
          <a:ext cx="8784975" cy="1692613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784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692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Мероприятие 1. Обеспечение первичной финансовой поддержки молодых семей, нуждающихся в жилых помещениях, при приобретении (строительстве) отдельного благоустроенного жилья (в том числе на погашение основной суммы долга и уплату процентов по ипотечным жилищным кредитам и займам на приобретение жилья или строительство индивидуального жилого дома)вой поддержки молодых семей, нуждающихся в жилых помещениях, при приобретении (строительстве) отдельного благоустроенного жилья (в том числе на погашение основной суммы долга и уплату процентов по ипотечным жилищным кредитам или займам на приобретение жилья или строительство индивидуального жилого дома)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Мероприятие 2.Государственная поддержка молодых семей, нуждающихся в жилых помещениях, при рождении детей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24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316581"/>
              </p:ext>
            </p:extLst>
          </p:nvPr>
        </p:nvGraphicFramePr>
        <p:xfrm>
          <a:off x="130965" y="5661248"/>
          <a:ext cx="8708776" cy="884961"/>
        </p:xfrm>
        <a:graphic>
          <a:graphicData uri="http://schemas.openxmlformats.org/drawingml/2006/table">
            <a:tbl>
              <a:tblPr/>
              <a:tblGrid>
                <a:gridCol w="35728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757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9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09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021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84906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005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39 349,9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16 135,1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23 295,2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54427" y="511805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«Управление муниципальной собственностью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118423"/>
              </p:ext>
            </p:extLst>
          </p:nvPr>
        </p:nvGraphicFramePr>
        <p:xfrm>
          <a:off x="167815" y="1196752"/>
          <a:ext cx="8784975" cy="4072437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7223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626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3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Муниципальный заказчик - координатор муниципальной Программы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45" marR="35160" marT="35160" marB="578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Администрация Ветлужского муниципального округа Нижегородской области (далее администрация округа)</a:t>
                      </a:r>
                      <a:r>
                        <a:rPr lang="ru-RU" sz="1100" baseline="30000" dirty="0">
                          <a:effectLst/>
                        </a:rPr>
                        <a:t>*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45" marR="35160" marT="35160" marB="5784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30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Цель Программы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45" marR="35160" marT="35160" marB="578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Эффективное управление и распоряжение муниципальным имуществом и земельными ресурсами Ветлужского муниципального округа, обеспечение его сохранности и целевого использования.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45" marR="35160" marT="35160" marB="5784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263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Задачи Программы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45" marR="35160" marT="35160" marB="578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 Совершенствование учета объектов  муниципальной собственности Ветлужского муниципального округа.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2. Вовлечение муниципального имущества в хозяйственный оборот, обеспечение увеличения поступления в бюджет Ветлужского муниципального округа доходов и средств от использования и продажи муниципального имущества и земельных ресурсов.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 Проведение сбалансированной политики в сфере приватизации, муниципального имущества Ветлужского муниципального округа.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 Увеличение количества объектов имущества Ветлужского муниципального округа, в перечне имущества, предназначенного для предоставления субъектам малого и среднего предпринимательства      (далее - МСП)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 Материально-техническое обеспечение деятельности органов местного самоуправления (далее - ОМСУ)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45" marR="35160" marT="35160" marB="5784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04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597616"/>
              </p:ext>
            </p:extLst>
          </p:nvPr>
        </p:nvGraphicFramePr>
        <p:xfrm>
          <a:off x="179512" y="260647"/>
          <a:ext cx="8712968" cy="6353784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7129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624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Задача 1  Совершенствование учета объектов муниципальной собственности Ветлужского муниципального округа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268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Основное мероприятие 1.1. Проведение  инвентаризации, паспортизации и формирование Реестра муниципального имущества.   Улучшение технических характеристик муниципального имущества.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Проведение оценки муниципального имущества в целях не связанных с приватизацией.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47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Задача 2  Вовлечение муниципального имущества в хозяйственный оборот, обеспечение увеличения поступления в бюджет Ветлужского муниципального округа доходов и средств от использования и продажи муниципального имущества и земельных ресурсов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44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Основное мероприятие 2.1. Подготовка землеустроительной документации на земельные участки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624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Задача 3. Проведение сбалансированной политики в сфере приватизации муниципального имущества и продажи земельных участков Ветлужского муниципального округа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624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Основное мероприятие 3.1. Реализация Прогнозного плана приватизации (оценка рыночной стоимости имущества и т.д.)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147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Задача 4          Увеличение количества объектов имущества Ветлужского муниципального округа, в перечне имущества, предназначенного для предоставления субъектам малого и среднего предпринимательства     (далее - МСП)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45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Основное мероприятие 4.1.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Ежегодное увеличение количества объектов имущества  Ветлужского муниципального округа в Перечне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1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Задача 5 Материально-техническое обеспечение деятельности органов местного самоуправления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624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Основное мероприятие 5.1.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Обеспечение функционирования МКУ «Центр обслуживания ОМСУ»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88" marR="28744" marT="28744" marB="47288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06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133034"/>
              </p:ext>
            </p:extLst>
          </p:nvPr>
        </p:nvGraphicFramePr>
        <p:xfrm>
          <a:off x="179513" y="5750893"/>
          <a:ext cx="8784974" cy="846459"/>
        </p:xfrm>
        <a:graphic>
          <a:graphicData uri="http://schemas.openxmlformats.org/drawingml/2006/table">
            <a:tbl>
              <a:tblPr/>
              <a:tblGrid>
                <a:gridCol w="36040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69305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715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444 476,4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437 578,2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449 813,3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458 205,7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"Развитие образования Ветлужского муниципального округа на 2023-2030 годы"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379301"/>
              </p:ext>
            </p:extLst>
          </p:nvPr>
        </p:nvGraphicFramePr>
        <p:xfrm>
          <a:off x="179513" y="907056"/>
          <a:ext cx="8784975" cy="46792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{8A107856-5554-42FB-B03E-39F5DBC370BA}</a:tableStyleId>
              </a:tblPr>
              <a:tblGrid>
                <a:gridCol w="28656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192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516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заказчик-координатор  программы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Управление образования администрации Ветлужского муниципального округа 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7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Цель Программы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на территории  Ветлужского муниципального округа образовательной системы, обеспечивающей  доступность качественного образования, отвечающего потребностям инновационного развития экономики   округа,  ожиданиям общества и каждого гражданина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541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Основные задачи программы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tc>
                  <a:txBody>
                    <a:bodyPr/>
                    <a:lstStyle/>
                    <a:p>
                      <a:pPr marL="4572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предполагает решение следующих задач: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1.Совершенствованиесодержания и технологий образования, создание в системе дошкольного и общего образования равных возможностей в получении качественного образования для всех категорий детей, в том числе детей с ограниченными возможностями здоровья.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Совершенствование системы работы с педагогическими кадрами.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3.Создание условий, обеспечивающих соответствие системы дополнительного образования требованиям инновационного развития экономики, удовлетворение ожиданий общества и каждого гражданина, создание в системе воспитания и дополнительного образования равных возможностей для современного качественного образования и позитивной социализации детей.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4.Содействие  интеллектуальному,   духовно-нравственному развитию  детей,   реализации   личности   ребенка в интересах общества, создание условий для  выявления  и творческого развития одаренных и талантливых  детей  и молодежи, развитие мотивации  у  детей  к  познанию  и творчеству.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5.Развитие инфраструктуры и организационно-экономических механизмов, обеспечивающих доступность качественного образования.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6.Расширение форм отдыха и оздоровления детей.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Обеспечение социально-правовой защиты детей-сирот и детей, оставшихся без попечения родителей на территории Ветлужского муниципального округа.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71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Этапы и сроки  реализации Программы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2023– 2030 годы.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реализуется в один этап 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532" marR="40532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8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16687"/>
            <a:ext cx="698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Бюджетный процесс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03212616"/>
              </p:ext>
            </p:extLst>
          </p:nvPr>
        </p:nvGraphicFramePr>
        <p:xfrm>
          <a:off x="1583668" y="908720"/>
          <a:ext cx="6300700" cy="498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50611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673934"/>
              </p:ext>
            </p:extLst>
          </p:nvPr>
        </p:nvGraphicFramePr>
        <p:xfrm>
          <a:off x="179512" y="103022"/>
          <a:ext cx="8784976" cy="6494329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87849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Подпрограмма 1 «Развитие общего и дошкольного образования»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1.Совершенствование дошкольного образования как института социального развития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2. Расходы на обеспечение деятельности муниципальных дошкольных образовательных организаций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7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3. Поддержка, сохранение и распространение русского языка, улучшение качества преподавания русского языка, литературы, истории, комплексного учебного курса «Основы религиозных культур и светской этики»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4. Мероприятия в области образования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5.Улучшение материально-технической базы  и устранение нарушений предписаний    организаций образования 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6. Муниципальная поддержка талантливой молодежи через систему муниципальных стипендий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7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7. Предоставление субсидии на финансовое обеспечение выполнения муниципального задания на оказание муниципальных услуг и субсидии на иные цели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50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8. Расходы на осуществление  выплаты компенсации части родительской платы за присмотр и уход за ребенком в государственных и муниципальных дошкольных образовательных организациях, частных образовательных организациях, реализующих образовательную программу дошкольного образования, в том числе обеспечение организации выплаты компенсации части родительской платы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50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9.Софинансирование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2030-2030 годы" на выполнение капремонта внутренних помещений МОУ Белышевская школа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50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10.Софинансирование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программе "Развитие образования Ветлужского муниципального округа на 2030-2030 годы" на выполнение капитального ремонта внутренних помещений МДОУ детский сад №2 "Солнышко"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234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11.Софинансирование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2030-2030 годы" на выполнение капремонта фасада , кровли здания и системы отопления МОУ Ветлужская школа №1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Софинансирование расходов погосударственной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2030-2030 годы" на выполнение капремонта фасада , кровли здания и системы отопления МОУ Ветлужская школа №1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550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12.Софинансирование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2030-2030 годы" на выполнение капремонта системы холодного водоснабжения МДОУ детский сад № "Калинка" 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550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13.Софинансирование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2030-2030 годы" на выполнение капремонта внутренних помещений МОУ Ветлужская школа №1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550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14.Софинансирование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2030-2030 годы" на выполнение капремонта внутренних помещений МДОУ детский сад №6 "Елочка"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7415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704157"/>
              </p:ext>
            </p:extLst>
          </p:nvPr>
        </p:nvGraphicFramePr>
        <p:xfrm>
          <a:off x="323528" y="160825"/>
          <a:ext cx="8568952" cy="6503898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8568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598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</a:rPr>
                        <a:t>15.Софинансирование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 комплексного капитального ремонта МОУ Калининская школа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807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16.Софинансирование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капремонта фасада МДОУ детский сад №2 "Солнышко"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8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17.Софинансирование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капремонта фасада МОУ Ветлужская школа №1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7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18.Софинансирование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капремонта фасада МДОУ детский сад №2 "Солнышко"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7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19.Софинансирование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капремонта внутренних помещений МОУ Калининская СОШ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6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20.Софинансирование расходов по 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капремонта внутренних помещений </a:t>
                      </a:r>
                      <a:r>
                        <a:rPr lang="ru-RU" sz="1000" dirty="0" smtClean="0">
                          <a:effectLst/>
                        </a:rPr>
                        <a:t>МДОУ «Ёлочка»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88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</a:t>
                      </a:r>
                      <a:r>
                        <a:rPr lang="ru-RU" sz="10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Софинансирование расходов погосударственной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капремонта внутренних помещений МДОУ № 7 «Золотой ключик»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483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</a:t>
                      </a:r>
                      <a:r>
                        <a:rPr lang="ru-RU" sz="10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Софинансирование расходов погосударственной программе "Капитальный ремонт образовательных организаций Нижегородской области" и муниципальной программы "Развитие образования Ветлужского муниципального округа на 2023-2030 годы" на выполнение капремонта внутренних помещений МДОУ № 5 «Калинка»»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5212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u="none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23.</a:t>
                      </a:r>
                      <a:r>
                        <a:rPr lang="ru-RU" sz="10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Софинансирование расходов  по государственной программе "Капитальный ремонт образовательных организаций Нижегородской области, реализующих общеобразовательные программы" и муниципальной программе "Развитие образования Ветлужского муниципального   округа на 2023-2030 годы" на выполнение капремонта  МОУ Ветлужская школа №2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26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D2. Расходы на обеспечение развития информационно-телекоммуникационной инфраструктуры объектов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6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Е1. Федеральный проект «Успех каждого ребенка»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Е4. Федеральный проект "Цифровая образовательная среда"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6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ЕВ. Федеральный проект "Патриотическое воспитание граждан Российской Федерации"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0778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70159"/>
              </p:ext>
            </p:extLst>
          </p:nvPr>
        </p:nvGraphicFramePr>
        <p:xfrm>
          <a:off x="395536" y="692696"/>
          <a:ext cx="8568952" cy="5904658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8568952"/>
              </a:tblGrid>
              <a:tr h="373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Ю4.Региональный проект "Модернизация школьных систем образования Нижегородской области"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373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Ю6. Региональный проект "Педагоги и наставники"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373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Подпрограмма 2 "Развитие дополнительного образования и воспитания детей"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2800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1. Формирование единого воспитательного пространства в Ветлужском муниципальном округе, развитие системы дополнительного образования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256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2. Межбюджетные трансферты из фонда на поддержку территорий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303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3. Мероприятия в области образования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210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4. Подготовка квалифицированных кадров, владеющих современными педагогическими и оздоровительными технологиями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56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5.Предоставление субсидий на финансовое обеспечение выполнения муниципального задания на оказание муниципальной услуги и субсидии на иные цели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56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</a:t>
                      </a:r>
                      <a:r>
                        <a:rPr lang="ru-RU" sz="10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Содержание муниципальных организаций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56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</a:t>
                      </a:r>
                      <a:r>
                        <a:rPr lang="ru-RU" sz="1000" b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функционирования модели персонифицированного финансирования дополнительного образования детей</a:t>
                      </a:r>
                      <a:endParaRPr lang="ru-RU" sz="10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466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Е2. Федеральный проект "Успех каждого ребенка"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4667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Подпрограмма </a:t>
                      </a:r>
                      <a:r>
                        <a:rPr lang="ru-RU" sz="1000" dirty="0" smtClean="0">
                          <a:effectLst/>
                        </a:rPr>
                        <a:t>3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"Социально-правовая </a:t>
                      </a:r>
                      <a:r>
                        <a:rPr lang="ru-RU" sz="1000" dirty="0">
                          <a:effectLst/>
                        </a:rPr>
                        <a:t>защита детей"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56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1. Проведение мероприятий для детей и молодежи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56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2. Расходы на проведение ремонта жилых помещений для детей – сирот и детей, оставшихся без попечения родителей, и лиц из их числа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2089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55650"/>
              </p:ext>
            </p:extLst>
          </p:nvPr>
        </p:nvGraphicFramePr>
        <p:xfrm>
          <a:off x="179512" y="260644"/>
          <a:ext cx="8784976" cy="643253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87849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25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3. Расходы на обеспечение детей – сирот и детей, оставшихся без попечения родителей, лиц из числа детей – сирот и детей, оставшихся без попечения родителей, жилыми помещениями 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5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4. Расходы на внедрение нового модуля автоматизированной информационной системы государственного банка данных о детях, оставшихся без попечения родителей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5. Расходы на оказание помощи членам семей участников СВО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</a:t>
                      </a:r>
                      <a:r>
                        <a:rPr lang="ru-RU" sz="10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Предоставление субсидии на финансовое обеспечение выполнения муниципального задания на оказание муниципальных услуг и субсидии на иные цели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</a:tr>
              <a:tr h="629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Подпрограмма 4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«Ветлужские каникулы»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1. Организация и проведение лагерей дневного пребывания  на базе образовательных  организаций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2. Организация и проведение загородных  детских оздоровительно-образовательных центров (лагерей), 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6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3. Организация и проведение районного профильного экологического лагеря «Голубая волна» на базе МОУ Белышевская школа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4.Организация работы дворовых площадок на территории   округа, в том числе: 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5.Организация и проведение фестивалей и конкурсов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6.Обучение кадров и вожатых для работы в учреждениях организующих отдых детей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9423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7.Расходы на осуществление выплат на возмещение части расходов по приобретению путевок в детские санатории, санаторно – оздоровительные центры (лагеря) круглогодичного действия и иные организации осуществляющие санаторно-курортное лечение детей с соответствии с имеющейся лицензией, иные организации, осуществляющие санаторно-курортную помощь детям в соответствии с имеющейся лицензией, расположенные на территории Российской Федерации.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Подпрограмма 5        "Обеспечение реализации муниципальной программы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1. Содержание аппарата управления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86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2. Содержание учебно-методических кабинетов, централизованных бухгалтерий, групп хозяйственного обслуживания муниципальных учреждений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494" marR="12494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7277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20581"/>
              </p:ext>
            </p:extLst>
          </p:nvPr>
        </p:nvGraphicFramePr>
        <p:xfrm>
          <a:off x="199661" y="3429000"/>
          <a:ext cx="8784974" cy="672286"/>
        </p:xfrm>
        <a:graphic>
          <a:graphicData uri="http://schemas.openxmlformats.org/drawingml/2006/table">
            <a:tbl>
              <a:tblPr/>
              <a:tblGrid>
                <a:gridCol w="36040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15128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7158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1 072,8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effectLst/>
                          <a:latin typeface="+mn-lt"/>
                          <a:ea typeface="Times New Roman"/>
                        </a:rPr>
                        <a:t>550,0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effectLst/>
                          <a:latin typeface="+mn-lt"/>
                          <a:ea typeface="Times New Roman"/>
                        </a:rPr>
                        <a:t>1 050,0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0" dirty="0">
                          <a:effectLst/>
                          <a:latin typeface="+mn-lt"/>
                          <a:ea typeface="Times New Roman"/>
                        </a:rPr>
                        <a:t>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9661" y="257265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предпринимательства в Ветлужском муниципальном округе»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860625"/>
              </p:ext>
            </p:extLst>
          </p:nvPr>
        </p:nvGraphicFramePr>
        <p:xfrm>
          <a:off x="199661" y="980728"/>
          <a:ext cx="8784976" cy="2380831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2606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242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29179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заказчик-координатор Программы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 Ветлужского муниципального  округа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8359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Программы    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Является создание и обеспечение благоприятных условий для развития и повышения конкурентоспособности малого и </a:t>
                      </a: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среднего </a:t>
                      </a:r>
                      <a:r>
                        <a:rPr lang="ru-RU" sz="1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предпринимательства.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роли </a:t>
                      </a: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малого </a:t>
                      </a:r>
                      <a:r>
                        <a:rPr lang="ru-RU" sz="1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предпринимательства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социально-экономическом развитии Ветлужского муниципального округа.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90952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Задачи Программы  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tc>
                  <a:txBody>
                    <a:bodyPr/>
                    <a:lstStyle/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Обеспечение условий для развития малого и </a:t>
                      </a: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среднего </a:t>
                      </a:r>
                      <a:r>
                        <a:rPr lang="ru-RU" sz="1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предпринимательства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качестве источников формирования </a:t>
                      </a: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бюджета </a:t>
                      </a:r>
                      <a:r>
                        <a:rPr lang="ru-RU" sz="1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создания новых рабочих мест, развития отраслей экономики, повышения уровня и качества жизни населения;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создание системы по обеспечению защиты прав потребителей;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повышение инвестиционной привлекательности Ветлужского муниципального округа;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и сроки     реализации</a:t>
                      </a:r>
                      <a:b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Программы         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tc>
                  <a:txBody>
                    <a:bodyPr/>
                    <a:lstStyle/>
                    <a:p>
                      <a:pPr indent="457200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2025 - 2027 годы                                   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36" marR="33336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610852"/>
              </p:ext>
            </p:extLst>
          </p:nvPr>
        </p:nvGraphicFramePr>
        <p:xfrm>
          <a:off x="197159" y="4149080"/>
          <a:ext cx="8784976" cy="2650754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5312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727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60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Подпрограмма муниципальной программы 1. </a:t>
                      </a:r>
                      <a:r>
                        <a:rPr lang="ru-RU" sz="900" dirty="0" smtClean="0">
                          <a:effectLst/>
                        </a:rPr>
                        <a:t>«Поддержка и развитие предпринимательства </a:t>
                      </a:r>
                      <a:r>
                        <a:rPr lang="ru-RU" sz="900" dirty="0">
                          <a:effectLst/>
                        </a:rPr>
                        <a:t>в Ветлужском  муниципальном округе»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Поддержка предпринимательства и физических лиц, применяющих специальный налоговый режим (</a:t>
                      </a:r>
                      <a:r>
                        <a:rPr lang="ru-RU" sz="8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самозанятые</a:t>
                      </a: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(совещаний, круглых столов, конференций, конкурсов, финансовая поддержка и т.п.).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Организация и участие в районных и областных конкурсах , «Женщина лидер </a:t>
                      </a:r>
                      <a:r>
                        <a:rPr lang="en-US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XXI</a:t>
                      </a: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   «Лучшая торговая точка Ветлужского муниципального округа» и пр.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Поддержка начинающих субъектов малого и среднего предпринимательства и (или) физическим лицам применяющих специальный налоговый режим «Налог на профессиональный доход» в виде представления грантов.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обеспечение (возмещение) части затрат субъектов малого и среднего предпринимательства, связанных с приобретением оборудования в целях создания и (или) развития либо модернизации производства товаров (работ, услуг)</a:t>
                      </a:r>
                      <a:endParaRPr lang="ru-RU" sz="8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0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Подпрограмма муниципальной программы 2. «Обеспечение  защиты прав потребителей в Ветлужском муниципальном  округе»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мероприятий, способствующих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обеспечению защиты прав потребителей 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Ветлужском муниципальном округе</a:t>
                      </a:r>
                      <a:endParaRPr lang="ru-RU" sz="8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2535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347804"/>
              </p:ext>
            </p:extLst>
          </p:nvPr>
        </p:nvGraphicFramePr>
        <p:xfrm>
          <a:off x="162068" y="4581128"/>
          <a:ext cx="8802555" cy="792088"/>
        </p:xfrm>
        <a:graphic>
          <a:graphicData uri="http://schemas.openxmlformats.org/drawingml/2006/table">
            <a:tbl>
              <a:tblPr/>
              <a:tblGrid>
                <a:gridCol w="36113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26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20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33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313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52067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0021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20604,2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15 469,1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1351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физической культуры и спорта Ветлужского муниципального округа»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293489"/>
              </p:ext>
            </p:extLst>
          </p:nvPr>
        </p:nvGraphicFramePr>
        <p:xfrm>
          <a:off x="201351" y="1052737"/>
          <a:ext cx="8784976" cy="345638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9622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226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782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Муниципальный заказчик-координатор программы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Администрация  Ветлужского муниципального округа* 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782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Цели программы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Создание условий для реализации права граждан на занятия физической культурой и спортом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02922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Задачи программы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200" dirty="0">
                          <a:effectLst/>
                        </a:rPr>
                        <a:t>развитие инфраструктуры спорта,</a:t>
                      </a:r>
                      <a:endParaRPr lang="ru-RU" sz="1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200" dirty="0">
                          <a:effectLst/>
                        </a:rPr>
                        <a:t>кадровое обеспечение отрасли «Физическая культура и спорт»,</a:t>
                      </a:r>
                      <a:endParaRPr lang="ru-RU" sz="1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200" dirty="0">
                          <a:effectLst/>
                        </a:rPr>
                        <a:t>обеспечение эффективной работы спортивных сооружений в учреждениях муниципалитета,</a:t>
                      </a:r>
                      <a:endParaRPr lang="ru-RU" sz="1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200" dirty="0">
                          <a:effectLst/>
                        </a:rPr>
                        <a:t>привлечение населения к занятиям физической культурой и спортом,</a:t>
                      </a:r>
                      <a:endParaRPr lang="ru-RU" sz="1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200" dirty="0">
                          <a:effectLst/>
                        </a:rPr>
                        <a:t>формирование у населения потребности в ведении здорового образа жизни и отказа от вредных привычек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782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Этапы и сроки реализации программы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Программа реализуется в один этап с 2023 по 2026 </a:t>
                      </a:r>
                      <a:r>
                        <a:rPr lang="ru-RU" sz="1200" dirty="0" err="1">
                          <a:effectLst/>
                        </a:rPr>
                        <a:t>г.г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000" dirty="0">
                        <a:effectLst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79043"/>
              </p:ext>
            </p:extLst>
          </p:nvPr>
        </p:nvGraphicFramePr>
        <p:xfrm>
          <a:off x="208923" y="5589240"/>
          <a:ext cx="8777403" cy="1121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71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057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69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1: Развитие  физической культуры и спорта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162" marR="6516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13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физкультурно-массовых мероприятий среди различных категорий населения  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162" marR="65162" marT="0" marB="0"/>
                </a:tc>
                <a:tc>
                  <a:txBody>
                    <a:bodyPr/>
                    <a:lstStyle/>
                    <a:p>
                      <a:endParaRPr lang="ru-RU" sz="1700"/>
                    </a:p>
                  </a:txBody>
                  <a:tcPr marL="86883" marR="86883" marT="43441" marB="43441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9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субсидии на финансовое обеспечение выполнения муниципального задания на оказание муниципальной услуги и иные цели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162" marR="65162" marT="0" marB="0"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 marL="86883" marR="86883" marT="43441" marB="43441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4873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30444"/>
              </p:ext>
            </p:extLst>
          </p:nvPr>
        </p:nvGraphicFramePr>
        <p:xfrm>
          <a:off x="179512" y="4653136"/>
          <a:ext cx="8712968" cy="720080"/>
        </p:xfrm>
        <a:graphic>
          <a:graphicData uri="http://schemas.openxmlformats.org/drawingml/2006/table">
            <a:tbl>
              <a:tblPr/>
              <a:tblGrid>
                <a:gridCol w="35745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764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96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154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079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51691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838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179,7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179,7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179,7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«Энергосбережение и повышение энергетической эффективности в Ветлужском муниципальном округе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559259"/>
              </p:ext>
            </p:extLst>
          </p:nvPr>
        </p:nvGraphicFramePr>
        <p:xfrm>
          <a:off x="179512" y="1124744"/>
          <a:ext cx="8784976" cy="326326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{8A107856-5554-42FB-B03E-39F5DBC370BA}</a:tableStyleId>
              </a:tblPr>
              <a:tblGrid>
                <a:gridCol w="23152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697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  <a:tabLst>
                          <a:tab pos="685800" algn="l"/>
                        </a:tabLst>
                      </a:pPr>
                      <a:r>
                        <a:rPr lang="ru-RU" sz="1200" dirty="0">
                          <a:effectLst/>
                        </a:rPr>
                        <a:t>Муниципальный заказчик-координатор Программы.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2390"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Администрация Ветлужского муниципального округа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25195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</a:rPr>
                        <a:t>Основная цель Программы.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0160" indent="72390" algn="just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</a:rPr>
                        <a:t>Повышение энергетической эффективности при производстве, передаче и потреблении энергетических ресурсов в Ветлужском муниципальном округе, сокращение затрат на обеспечение всеми видами энергетических ресурсов (вода, электрическая и тепловая энергия), создание условий для перевода бюджетной сферы на энергосбережение.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4079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  <a:tabLst>
                          <a:tab pos="685800" algn="l"/>
                        </a:tabLst>
                      </a:pPr>
                      <a:r>
                        <a:rPr lang="ru-RU" sz="1200" dirty="0">
                          <a:effectLst/>
                        </a:rPr>
                        <a:t>Основные задачи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2700" algn="just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1. Снижение объемов потребления энергетических ресурсов.</a:t>
                      </a:r>
                    </a:p>
                    <a:p>
                      <a:pPr indent="12700" algn="just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2. Создание системы мониторинга </a:t>
                      </a:r>
                      <a:r>
                        <a:rPr lang="ru-RU" sz="1200" b="0" dirty="0" err="1">
                          <a:effectLst/>
                        </a:rPr>
                        <a:t>энергоэффективности</a:t>
                      </a:r>
                      <a:r>
                        <a:rPr lang="ru-RU" sz="1200" b="0" dirty="0">
                          <a:effectLst/>
                        </a:rPr>
                        <a:t> в бюджетной сфере.</a:t>
                      </a:r>
                    </a:p>
                    <a:p>
                      <a:pPr indent="12700" algn="just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3. Энергосбережение и повышение энергетической эффективности в теплоснабжении и системах коммунальной инфраструктуры</a:t>
                      </a:r>
                    </a:p>
                    <a:p>
                      <a:pPr indent="12700" algn="just">
                        <a:lnSpc>
                          <a:spcPct val="200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</a:rPr>
                        <a:t>4. Экономия бюджетных средств.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246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</a:rPr>
                        <a:t> Этапы и сроки реализации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2026-2030 годы</a:t>
                      </a:r>
                    </a:p>
                    <a:p>
                      <a:pPr indent="72390"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Программа реализуется в 1 этап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 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558924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Мероприятия в топливно-энергетической области: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Основное мероприятие 1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Повышение энергетической эффективности</a:t>
            </a:r>
          </a:p>
        </p:txBody>
      </p:sp>
    </p:spTree>
    <p:extLst>
      <p:ext uri="{BB962C8B-B14F-4D97-AF65-F5344CB8AC3E}">
        <p14:creationId xmlns:p14="http://schemas.microsoft.com/office/powerpoint/2010/main" val="16233318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136744"/>
              </p:ext>
            </p:extLst>
          </p:nvPr>
        </p:nvGraphicFramePr>
        <p:xfrm>
          <a:off x="179512" y="6021288"/>
          <a:ext cx="8784974" cy="608905"/>
        </p:xfrm>
        <a:graphic>
          <a:graphicData uri="http://schemas.openxmlformats.org/drawingml/2006/table">
            <a:tbl>
              <a:tblPr/>
              <a:tblGrid>
                <a:gridCol w="36040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42219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384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9691,0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4 039,2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4 039,2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5 554,5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81202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агропромышленного комплекса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963744"/>
              </p:ext>
            </p:extLst>
          </p:nvPr>
        </p:nvGraphicFramePr>
        <p:xfrm>
          <a:off x="176638" y="1012687"/>
          <a:ext cx="8784976" cy="472057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8669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179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56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заказчик-координатор Программы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indent="180975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сельского хозяйства администрации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Ветлужского  муниципального округа  Нижегородской области (далее –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сельского хозяйства)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91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Цели Программы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Создание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условий для повышения конкурентоспособности сельскохозяйственной продукции на основе инновационного развития агропромышленного комплекса Ветлужского муниципального округа Нижегородской области (далее Ветлужского муниципального округа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Обеспечение эпизоотического благополучия в Ветлужском муниципальном округе Нижегородской области;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975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комфортных условий жизнедеятельности в сельской местности.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216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Задачи Программы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Развитие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агропромышленного комплекса Ветлужского округа, обеспечение населения Ветлужского муниципального округа и Нижегородской области качественными продуктами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питания;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Создание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условий для устойчивого развития сельских территорий Ветлужского муниципального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Проведение мероприятий по регулированию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численности безнадзорных животных на территории Ветлужского муниципального округа;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975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выполнения целей, задач и показателей Программы в целом и в разрезе подпрограмм за период реализации Программы.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13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и сроки реализации Программы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Программы предусмотрена в период с 2026 по 2030 годы. Программа реализуется в один этап.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7139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629624"/>
              </p:ext>
            </p:extLst>
          </p:nvPr>
        </p:nvGraphicFramePr>
        <p:xfrm>
          <a:off x="179512" y="260649"/>
          <a:ext cx="8712968" cy="644148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7098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031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51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1 «Развитие сельского хозяйства, пищевой и перерабатывающей промышленности Ветлужского муниципального округа  Нижегородской области»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производства продукции растениеводства (субсидирование части затрат)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производства продукции животноводства (субсидирование части затрат)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Возмещение части затрат организаций агропромышленного комплекса на уплату процентов за пользование кредитными ресурсами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поддержки начинающих фермеров  по программе «</a:t>
                      </a: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Агростартап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 мелиорации сельскохозяйственных угодий (агрохимическое и </a:t>
                      </a: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экологотоксическое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обследование сельскохозяйственных угодий)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рисками в сельскохозяйственном производстве (субсидирование части затрат)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Обновление парка сельскохозяйственной техники (субсидирование части затрат)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заинтересованности в распространении передового опыта в АПК и улучшении результатов деятельности по производству, переработке и хранению сельскохозяйственной продукции, оказанию услуг и выполнению работ для сельскохозяйственных организаций (проведение конкурсов, слетов, выставок и других мероприятий)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 государственной поддержки кадрового потенциала АПК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 по подготовке, переподготовке и повышении квалификации руководителей и специалистов АПК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Осуществление компенсации предприятиям хлебопекарной промышленности части затрат на реализацию произведенного и реализованного хлеба и хлебобулочных изделий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08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2 «Комплексное развитие сельских территорий Ветлужского муниципального округа Нижегородской области »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/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(приобретение) жилья, на сельских территориях предоставляемого по договору найма жилого помещения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(реконструкция) в сельской местности объектов социальной и инженерной инфраструктуры, объектов сельскохозяйственного назначения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24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3 </a:t>
                      </a:r>
                      <a:r>
                        <a:rPr lang="ru-RU" sz="11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1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Эпизоотическое благополучие Ветлужского муниципального округа»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Исполнение полномочий по организации мероприятий при осуществлении деятельности по обращению с животными в части отлова и содержания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24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</a:t>
                      </a:r>
                      <a:r>
                        <a:rPr lang="ru-RU" sz="11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«Обеспечение реализации муниципальной программы»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Содержание аппарата управления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656" marR="865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389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093311"/>
              </p:ext>
            </p:extLst>
          </p:nvPr>
        </p:nvGraphicFramePr>
        <p:xfrm>
          <a:off x="179513" y="3284984"/>
          <a:ext cx="8748971" cy="720080"/>
        </p:xfrm>
        <a:graphic>
          <a:graphicData uri="http://schemas.openxmlformats.org/drawingml/2006/table">
            <a:tbl>
              <a:tblPr/>
              <a:tblGrid>
                <a:gridCol w="35893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29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46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63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57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51691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838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effectLst/>
                          <a:latin typeface="+mn-lt"/>
                          <a:ea typeface="Times New Roman"/>
                        </a:rPr>
                        <a:t>10 211,0</a:t>
                      </a:r>
                      <a:endParaRPr lang="ru-RU" sz="1200" b="0" kern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7 311,0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11 170,6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512" y="260648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«Комплексное развитие систем коммунальной инфраструктуры Ветлужского муниципального округа Нижегородской области»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086982"/>
              </p:ext>
            </p:extLst>
          </p:nvPr>
        </p:nvGraphicFramePr>
        <p:xfrm>
          <a:off x="179512" y="1151384"/>
          <a:ext cx="8784976" cy="213360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3186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66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7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Муниципальный заказчик-координатор  программы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Администрация Ветлужского муниципального округа Нижегородской области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0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Цели Программы 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1) Создание материальной базы развития коммунальной инфраструктуры для повышения качества жизни населения Ветлужского муниципального округа;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2) Улучшение качества предоставления коммунальных услуг потребителям на территории Ветлужского муниципального округа.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07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Задачи Программы 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1) Своевременное строительство и модернизация объектов коммунальной инфраструктуры для обеспечения потребности в коммунальных услугах новых потребителей;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2) Повышение оснащенности объектов социальной инфраструктуры инженерными коммуникациями;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3) Повышение надежности систем и качества предоставления коммунальных услуг.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18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Этапы и сроки реализации Программы 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2026-2030 годы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Программа реализуется в один этап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718" marR="56718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656736"/>
              </p:ext>
            </p:extLst>
          </p:nvPr>
        </p:nvGraphicFramePr>
        <p:xfrm>
          <a:off x="179512" y="4077073"/>
          <a:ext cx="8784976" cy="264952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87849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677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Основное </a:t>
                      </a:r>
                      <a:r>
                        <a:rPr lang="ru-RU" sz="1200" dirty="0">
                          <a:effectLst/>
                        </a:rPr>
                        <a:t>мероприятие 1. Создание запасов материально-технических средств для проведения аварийно-восстановительных работ на объектах ЖКХ.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4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Основное мероприятие </a:t>
                      </a:r>
                      <a:r>
                        <a:rPr lang="ru-RU" sz="1200" dirty="0" smtClean="0">
                          <a:effectLst/>
                        </a:rPr>
                        <a:t>2. </a:t>
                      </a:r>
                      <a:r>
                        <a:rPr lang="ru-RU" sz="1200" dirty="0">
                          <a:effectLst/>
                        </a:rPr>
                        <a:t>Строительство, реконструкция (модернизация), приобретение объектов, выполнение мероприятий по разработке ПСД объектов коммунального хоз-ва в рамках адресной инвестиционной программы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79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Основное мероприятие 3. </a:t>
                      </a:r>
                      <a:r>
                        <a:rPr lang="ru-RU" sz="1200" smtClean="0">
                          <a:effectLst/>
                        </a:rPr>
                        <a:t>Работы по наладке технологических режимов очистных</a:t>
                      </a:r>
                      <a:r>
                        <a:rPr lang="ru-RU" sz="1200" baseline="0" smtClean="0">
                          <a:effectLst/>
                        </a:rPr>
                        <a:t> сооружений и доведение до нормативных проектных показателей сточных вод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54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Основное мероприятие 4.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Газоснабжение (вводной газопровод) котлов наружного исполнения для технического перевооружения системы теплоснабжения МБУ "Ветлужское ПАП", расположенной по адресу: Нижегородская область, г. Ветлуга, ул. Северная, д.1Б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5796">
                <a:tc>
                  <a:txBody>
                    <a:bodyPr/>
                    <a:lstStyle/>
                    <a:p>
                      <a:r>
                        <a:rPr lang="ru-RU" sz="12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Основное мероприятие 5. Предоставление субсидии предприятиям коммунального хозяйства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271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88695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Бюджетная система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10686987"/>
              </p:ext>
            </p:extLst>
          </p:nvPr>
        </p:nvGraphicFramePr>
        <p:xfrm>
          <a:off x="215516" y="980728"/>
          <a:ext cx="8604956" cy="5247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08951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146099"/>
              </p:ext>
            </p:extLst>
          </p:nvPr>
        </p:nvGraphicFramePr>
        <p:xfrm>
          <a:off x="179512" y="3140968"/>
          <a:ext cx="8784977" cy="504056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6184"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бюджет 2024 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на 2025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78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8,6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8,6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0,0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0,0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260648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«Противодействие коррупции в Ветлужском муниципальном округе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561973"/>
              </p:ext>
            </p:extLst>
          </p:nvPr>
        </p:nvGraphicFramePr>
        <p:xfrm>
          <a:off x="179512" y="773617"/>
          <a:ext cx="8784976" cy="228500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241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608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368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Заказчик Программы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Ветлужского муниципального округа Нижегородской области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Программы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реализации государственной политики в области противодействия коррупции, развитие системы противодействия (профилактики) коррупции в Ветлужском муниципальном округе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17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Задачи Программы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Развитие системы противодействия (профилактики) коррупции, организационно-управленческой базы антикоррупционной деятельности в Ветлужском муниципальном округе, антикоррупционного просвещения, обучения и воспитания.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Совершенствование функционирования муниципальной службы и порядка прохождения муниципальной службы путем внедрения антикоррупционных механизмов в рамках кадровой политики.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Совершенствование деятельности органов местного самоуправления Ветлужского муниципального округа по размещению муниципального заказа в целях противодействия коррупционным проявлениям.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Реализация мер по противодействию "бытовой" коррупции.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Организация мониторинга коррупции, коррупционных факторов и мер антикоррупционной политики.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Повышение прозрачности работы муниципальных органов, укрепление их связей с гражданским обществом, стимулирование антикоррупционной активности общественности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68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реализации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2021 - 2026 годы  Программа реализуется в один этап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538" marR="37538" marT="61756" marB="61756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799092"/>
              </p:ext>
            </p:extLst>
          </p:nvPr>
        </p:nvGraphicFramePr>
        <p:xfrm>
          <a:off x="179512" y="3717032"/>
          <a:ext cx="8784976" cy="304191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241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608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2498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  Проведение комплекса противокоррупционных мероприятий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80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1 Программы. Развитие системы противодействия (профилактики) коррупции, организационно-управленческой базы антикоррупционной деятельности в Ветлужском муниципальном округе, антикоррупционного просвещения, обучения и воспитания</a:t>
                      </a:r>
                      <a:endParaRPr lang="ru-RU" sz="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мониторинга правоприменения федерального законодательства и законодательства Нижегородской области о противодействии коррупции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функционирования системы массового информирования населения по вопросам противодействия коррупции с использованием возможностей печатных и электронных СМИ, информационно-телекоммуникационной сети "Интернет"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лекций, тематических бесед с муниципальными служащими по вопросам применения антикоррупционного законодательства, соблюдения общих принципов служебного поведения муниципального служащего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обучения  по дополнительным профессиональным программам в области  противодействия коррупции: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лиц, впервые поступивших, на государственную (муниципальную) службу или на работу в соответствующие организации и замещающих должности, связанные с соблюдением антикоррупционных стандартов;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-муниципальных служащих, работников в должностные обязанности которых входит участие в противодействии коррупции;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муниципальных служащих, работников в должностные обязанности которых входит участие в проведение закупок, товаров, работ, услуг для обеспечения (муниципальных) нужд.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и размещение в зданиях органов местного самоуправления района памяток для граждан об общественно опасных последствиях проявления коррупции, а также адреса официальных сайтов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Внедрение социальной рекламы антикоррупционной направленности. Размещение социальной рекламы антикоррупционной направленности в СМИ, в местах массового посещения граждан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обучения по антикоррупционной тематике в системе повышения квалификации и переподготовки муниципальных служащих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Внедрение системы пропаганды антикоррупционных знаний среди учащихся, родителей, педагогов и руководителей образовательных учебных заведений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Включение вопросов по противодействию коррупции в перечень вопросов для олимпиад по праву, конкурсов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конкурсов сочинений, плакатов, рисунков, творческих работ, молодежных социальных акций антикоррупционной направленности, а также иных мероприятий, приуроченных к Международному дню борьбы с коррупцией (9 декабря)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8116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586236"/>
              </p:ext>
            </p:extLst>
          </p:nvPr>
        </p:nvGraphicFramePr>
        <p:xfrm>
          <a:off x="179512" y="116631"/>
          <a:ext cx="8784976" cy="637321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7007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842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5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2 Программы. Совершенствование функционирования муниципальной службы и порядка прохождения муниципальной службы путем внедрения антикоррупционных механизмов в рамках кадровой политики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и осуществление контроля за соблюдением муниципальными служащими порядка прохождения муниципальной службы, в том числе соблюдения запретов и ограничений перед законодательством, придание результатов проверок гласности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Осуществление проверок должностных инструкций муниципальных служащих на наличие элементов коррупции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 по формированию кадрового резерва муниципальной службы на конкурсной основе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работы по выявлению случаев возникновения конфликта интересов, одной из сторон которого являются лица, замещающие должности муниципальной службы, муниципальные служащие, и принятие предусмотренных законодательством Российской Федерации мер по предотвращению и урегулированию конфликта интересов, предание гласности случаев несоблюдения требований о предотвращении или урегулировании конфликта интересов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проверок достоверности и полноты сведений о доходах, имуществе и обязательствах имущественного характера муниципальных служащих района и руководителей муниципальных учреждений, его супруги (супруга), несовершеннолетних детей, а также на предмет участия муниципальных служащих в предпринимательской деятельности в рамках взаимодействия с правоохранительными органами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эффективности и объективности деятельности при привлечении служащих к ответственности за нарушение требований законодательства в сфере противодействия коррупции, в том числе применение увольнения в связи с утратой доверия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7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3 Программы. Совершенствование деятельности органов местного самоуправления Ветлужского муниципального округа по размещению муниципального заказа в целях противодействия коррупционным проявлениям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Совершенствование работы по обеспечению добросовестности, открытости, добросовестной конкуренции и объективности при осуществлении закупок товаров, работ, услуг для обеспечения государственных и нужд в соответствии с требованиями Федерального </a:t>
                      </a:r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закона</a:t>
                      </a: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от 5 апреля 2013 года N 44-ФЗ "О контрактной системе в сфере закупок товаров, работ, услуг для обеспечения государственных и муниципальных нужд" и Федерального </a:t>
                      </a:r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закона</a:t>
                      </a: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от 25 декабря 2008 года N 273-ФЗ "О противодействии коррупции"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итогов эффективности размещения муниципального заказа, итогов работы по противодействию коррупции при размещении муниципальных заказов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Проверка исполнения Федерального </a:t>
                      </a:r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закона</a:t>
                      </a: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от 5 апреля 2013 года N 44-ФЗ ФЗ "О контрактной системе в сфере закупок товаров, работ, услуг для обеспечения государственных и муниципальных нужд" и разработка комплекса мер по усилению открытости и контроля за размещением заказов</a:t>
                      </a:r>
                      <a:endParaRPr lang="ru-RU" sz="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4 Программы. Реализация мер по противодействию "бытовой" коррупции</a:t>
                      </a:r>
                      <a:endParaRPr lang="ru-RU" sz="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постоянной разъяснительной работы по недопустимости нарушения антикоррупционного законодательства, формированию нетерпимого отношения к проявлениям коррупции, в том числе "бытовой" коррупции,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 уголовной ответственности за преступления, связанные со взяточничеством в учреждениях социальной сферы, земельных и имущественных отношений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Размещение в доступных для граждан местах в учреждениях образования, здравоохранения, информации о порядке предоставления платных услуг, привлечения внебюджетных средств и обжалования неправомерных действий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43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5 Программы. Организация мониторинга коррупции, коррупционных факторов и мер антикоррупционной политики</a:t>
                      </a:r>
                      <a:endParaRPr lang="ru-RU" sz="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социологических опросов, интернет-опросов на официальном сайте населения, муниципальных служащих, представителей малого, и среднего предпринимательства с целью выявления наиболее </a:t>
                      </a:r>
                      <a:r>
                        <a:rPr lang="ru-RU" sz="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коррупциогенных</a:t>
                      </a: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сфер и оценки эффективности антикоррупционных мер и принятие необходимых мер по совершенствованию работы по противодействию коррупции на основании данных социологических исследований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мониторинга коррупционных проявлений посредством анализа жалоб и обращений граждан и организаций, а также публикаций в средствах массовой информации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практики проведения антикоррупционных экспертиз проектов нормативных правовых актов органов исполнительной власти Ветлужского муниципального округа для обобщения и распространения опыта проведения антикоррупционных экспертиз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Мониторинг правоприменительной практики по результатам вступивших в законную силу решений судов, арбитражных судов о признании недействительными ненормативных правовых актов, незаконными решений и действий (бездействия) органов местного самоуправления Ветлужского муниципального округа и их должностных лиц в целях выработки и принятия мер по предупреждению и устранению причин и выявленных нарушений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мониторинга работы комиссий по соблюдению требований к служебному поведению муниципальных служащих в органах местного самоуправления района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997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6 Программы. Повышение прозрачности работы муниципальных органов, укрепление их связей с гражданским обществом, стимулирование антикоррупционной активности общественности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эффективного функционирования действующих каналов связи руководителей органов местного самоуправления Ветлужского муниципального округа с населением, позволяющих гражданам сообщать о ставших известными им фактах коррупции, превышения служебных полномочий, причинах и условиях, способствующих их совершению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работы "почтового ящика" для населения с целью получения информации о проявлениях коррупции со стороны муниципальных служащих округа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информационно-пропагандистского сопровождения деятельности Комиссии по координации работы по противодействию коррупции в Ветлужском муниципальном округе Нижегородской области, органов местного самоуправления в сфере профилактики коррупции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участия институтов гражданского общества в противодействии коррупции в районе, в том числе в разработке комплекса организационных, разъяснительных и иных мер по соблюдению муниципальными служащими запретов, ограничений и требований, установленных в целях противодействия коррупции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97" marR="7297" marT="12005" marB="1200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19144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155803"/>
              </p:ext>
            </p:extLst>
          </p:nvPr>
        </p:nvGraphicFramePr>
        <p:xfrm>
          <a:off x="189585" y="5373216"/>
          <a:ext cx="8784977" cy="648072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06522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2025 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155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20 884,0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89586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«Управление муниципальными финансами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016829"/>
              </p:ext>
            </p:extLst>
          </p:nvPr>
        </p:nvGraphicFramePr>
        <p:xfrm>
          <a:off x="187896" y="1124744"/>
          <a:ext cx="8784976" cy="3537393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5774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075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Муниципальный заказчик-координатор Программы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Финансовое управление администрации Ветлужского муниципального округа  (далее – финансовое управление)</a:t>
                      </a:r>
                      <a:r>
                        <a:rPr lang="ru-RU" sz="1400" baseline="30000" dirty="0">
                          <a:effectLst/>
                        </a:rPr>
                        <a:t>*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Цель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Обеспечение сбалансированности и устойчивости бюджета Ветлужского муниципального округа, повышение эффективности и качества управления муниципальными финансами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Задачи Программы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Создание оптимальных условий для повышения бюджетного потенциала, сбалансированности и устойчивости  бюджета Ветлужского муниципального округа.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Повышение эффективности бюджетных расходов на основе дальнейшего совершенствования бюджетных правоотношений и механизмов использования бюджетных средств.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Повышение качества финансового контроля в управлении бюджетным процессом, в том числе внутреннего финансового контроля.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Этапы и сроки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2023-2026 годы, без разделения на этапы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14379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471396"/>
              </p:ext>
            </p:extLst>
          </p:nvPr>
        </p:nvGraphicFramePr>
        <p:xfrm>
          <a:off x="179512" y="188640"/>
          <a:ext cx="8784976" cy="654221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1333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515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528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1. Организация и совершенствование бюджетного процесса Ветлужского муниципального округа 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9405" marR="294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Совершенствование нормативного правового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регулирования и методологического обеспечения бюджетного процесса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бюджета  муниципального округа на очередной финансовый год и плановый период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1.3.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условий для роста налоговых и неналоговых доходов бюджета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1.4.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средствами резервного фонда администрации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 1.5. Организация исполнения бюджета муниципального округа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 1.6.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Формирование  и представление бюджетной отчетности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 по оптимизации муниципального долга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1.8.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Своевременное исполнение долговых обязательств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 мероприятие 1.9.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и осуществление полномочий по контролю в сфере закупок для обеспечения муниципальных нужд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1.10.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осуществления полномочий по пенсионному обеспечению муниципального служащего и членов его семьи, а также лиц замещавших выборные муниципальные должности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9405" marR="29405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16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2. «Повышение эффективности бюджетных расходов Ветлужского муниципального округа»</a:t>
                      </a:r>
                      <a:endParaRPr lang="ru-RU" sz="1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9405" marR="294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2.1.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эффективности внутреннего финансового контроля и внутреннего финансового аудита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2.2. Повышение эффективности ведомственного контроля в сфере закупок для обеспечения муниципальных нужд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2.3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информационной системы управления муниципальными финансами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2.4.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открытости информации о бюджетном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процессе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Основное мероприятие 2.5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Своевременное исполнение долговых обязательств Ветлужского муниципального округа</a:t>
                      </a:r>
                      <a:endParaRPr lang="ru-RU" sz="8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Основное мероприятие 2.6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Оптимизация функций муниципального управления, повышение эффективности его обеспечения</a:t>
                      </a:r>
                      <a:endParaRPr lang="ru-RU" sz="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9405" marR="2940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97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3. «Повышение финансовой грамотности населения Ветлужского муниципального округа»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9405" marR="294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3.1.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просвещение и информирование населения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3.2.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Размещение на официальном сайте администрации Ветлужского муниципального округа в сети «Интернет» информационных материалов по финансовой грамотности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9405" marR="2940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8688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767598"/>
              </p:ext>
            </p:extLst>
          </p:nvPr>
        </p:nvGraphicFramePr>
        <p:xfrm>
          <a:off x="198782" y="4149080"/>
          <a:ext cx="8765706" cy="589771"/>
        </p:xfrm>
        <a:graphic>
          <a:graphicData uri="http://schemas.openxmlformats.org/drawingml/2006/table">
            <a:tbl>
              <a:tblPr/>
              <a:tblGrid>
                <a:gridCol w="35961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60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69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85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805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1353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4711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6129,8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6 315,3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6 315,3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6 315,3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327855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молодежной политики в Ветлужском муниципальном округе»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345614"/>
              </p:ext>
            </p:extLst>
          </p:nvPr>
        </p:nvGraphicFramePr>
        <p:xfrm>
          <a:off x="179512" y="1052735"/>
          <a:ext cx="8784975" cy="3071545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8244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605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19404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Муниципальный заказчик-координатор программы</a:t>
                      </a:r>
                      <a:endParaRPr lang="ru-RU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Администрация  Ветлужского муниципального округа Нижегородской области</a:t>
                      </a:r>
                      <a:endParaRPr lang="ru-RU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9207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Цели программы</a:t>
                      </a:r>
                      <a:endParaRPr lang="ru-RU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Создание условий для наиболее полного и качественного развития молодежи, реализации ее потенциала в интересах Ветлужского муниципального округа и  воспитание молодежи в духе патриотизма.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641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Задачи программы</a:t>
                      </a:r>
                      <a:endParaRPr lang="ru-RU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Вовлечение молодежи в общественно-политическую жизнь, повышение гражданской активности молодых граждан.</a:t>
                      </a:r>
                      <a:endParaRPr lang="ru-RU" sz="9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Поддержка социальных молодежных инициатив.</a:t>
                      </a:r>
                      <a:endParaRPr lang="ru-RU" sz="9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Формирование духовности, нравственности, пропаганда здорового образа жизни</a:t>
                      </a:r>
                      <a:endParaRPr lang="ru-RU" sz="9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Развитие системы патриотического воспитания в молодежной среде</a:t>
                      </a:r>
                      <a:endParaRPr lang="ru-RU" sz="9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Поддержка и укрепление института молодой семьи, пропаганда семейных ценностей</a:t>
                      </a:r>
                      <a:endParaRPr lang="ru-RU" sz="9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Развитие творческого потенциала среди молодежи</a:t>
                      </a:r>
                      <a:endParaRPr lang="ru-RU" sz="9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Развитие и поддержка волонтерского движения на территории округа</a:t>
                      </a:r>
                      <a:endParaRPr lang="ru-RU" sz="9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Char char="-"/>
                      </a:pPr>
                      <a:r>
                        <a:rPr lang="ru-RU" sz="1100" dirty="0">
                          <a:effectLst/>
                        </a:rPr>
                        <a:t>Содействие в трудоустройстве подростков и молодежи в летний период.</a:t>
                      </a:r>
                      <a:endParaRPr lang="ru-RU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8695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Этапы и сроки реализации программы</a:t>
                      </a:r>
                      <a:endParaRPr lang="ru-RU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Программа реализуется в один этап с 2025 по 2029 </a:t>
                      </a:r>
                      <a:r>
                        <a:rPr lang="ru-RU" sz="1100" dirty="0" err="1">
                          <a:effectLst/>
                        </a:rPr>
                        <a:t>г.г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2265"/>
              </p:ext>
            </p:extLst>
          </p:nvPr>
        </p:nvGraphicFramePr>
        <p:xfrm>
          <a:off x="179512" y="4869160"/>
          <a:ext cx="8784976" cy="1911563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7211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6381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217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Подпрограмма 1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0475" marR="404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Молодежь Ветлужского округа 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0475" marR="40475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42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Основное мероприятие  1.1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0475" marR="404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Мероприятия в области молодежной политики</a:t>
                      </a:r>
                      <a:endParaRPr lang="ru-RU" sz="13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75" marR="4047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427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</a:rPr>
                        <a:t>Основное мероприятие  1.2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0475" marR="404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Предоставление субсидии на финансовое обеспечение выполнения муниципального задания на оказание муниципальных услуг и субсидии на иные цели</a:t>
                      </a:r>
                      <a:endParaRPr lang="ru-RU" sz="1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75" marR="40475" marT="0" marB="0"/>
                </a:tc>
              </a:tr>
              <a:tr h="3217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Подпрограмма  2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0475" marR="404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Патриотическое воспитание подрастающего поколения</a:t>
                      </a:r>
                      <a:endParaRPr lang="ru-RU" sz="13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75" marR="4047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35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Основное мероприятие  2.1.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0475" marR="404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Мероприятия в области гражданско-патриотического воспитания молодежи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75" marR="40475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9353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991920"/>
              </p:ext>
            </p:extLst>
          </p:nvPr>
        </p:nvGraphicFramePr>
        <p:xfrm>
          <a:off x="175322" y="3645024"/>
          <a:ext cx="8784974" cy="567465"/>
        </p:xfrm>
        <a:graphic>
          <a:graphicData uri="http://schemas.openxmlformats.org/drawingml/2006/table">
            <a:tbl>
              <a:tblPr/>
              <a:tblGrid>
                <a:gridCol w="36040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6184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78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192997,5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effectLst/>
                          <a:latin typeface="+mn-lt"/>
                          <a:ea typeface="Times New Roman"/>
                        </a:rPr>
                        <a:t>1 100,0</a:t>
                      </a:r>
                      <a:endParaRPr lang="ru-RU" sz="1200" b="0" kern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33 378,3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306083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«Переселение граждан из аварийного жилищного фонда на территории Ветлужского муниципального округа Нижегородской области 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999945"/>
              </p:ext>
            </p:extLst>
          </p:nvPr>
        </p:nvGraphicFramePr>
        <p:xfrm>
          <a:off x="179512" y="1133876"/>
          <a:ext cx="8784975" cy="2511147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127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143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заказчик-координатор программы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Ветлужского муниципального округа Нижегородской области</a:t>
                      </a:r>
                      <a:endParaRPr lang="ru-RU" sz="9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7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Цели программы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и организационное обеспечение переселения граждан из многоквартирных домов, признанных до 1 января 2022 года в установленном порядке аварийными и подлежащими сносу или реконструкции в связи с физическим износом в процессе их эксплуатации</a:t>
                      </a:r>
                      <a:endParaRPr lang="ru-RU" sz="9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524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Задачи программы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Создание безопасных и благоприятных условий проживания граждан на территории Ветлужского муниципального округа Нижегородской области. 	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Переселение граждан из жилых помещений, находящихся в аварийных многоквартирных домах, в благоустроенные жилые помещения в возможно сжатые сроки.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Ликвидация (реконструкция) аварийных многоквартирных домов.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Использование освободившихся земельных участков после сноса аварийных многоквартирных домов участниками Программы под строительство новых объектов недвижимости по итогам реализации Программы.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Развитие жилищного строительства.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70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и сроки реализации программы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2023-2027г.г.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992924"/>
              </p:ext>
            </p:extLst>
          </p:nvPr>
        </p:nvGraphicFramePr>
        <p:xfrm>
          <a:off x="179513" y="4293096"/>
          <a:ext cx="8784975" cy="22381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84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47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Обеспечение мероприятий по переселению граждан из аварийного жилищного фонда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Приобретение жилых помещений у застройщиков в строящихся домах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Приобретение жилых помещений у застройщиков в домах, введенных в эксплуатацию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Приобретение жилых помещений у лиц, не являющихся застройщиками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Строительство домов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Выкуп жилых помещений у собственников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Реализация мероприятий, направленных на обеспечение переселения граждан из аварийного жилищного фонда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Субсидии на софинансирование разницы стоимости приобретения (строительства) жилых помещений, сложившейся между их рыночной стоимостью и использованной при расчетах объемов софинансирования по действующей региональной адресной программе переселения граждан из аварийного жилищного фонда, и на софинансирование разницы между фактической выкупной ценой за изымаемое жилое помещение и ценой установленной в рамках данной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Снос расселенных многоквартирных домов, признанных аварийными и подлежащие сносу, расположенные на территории Ветлужского муниципального округа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3182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013507"/>
              </p:ext>
            </p:extLst>
          </p:nvPr>
        </p:nvGraphicFramePr>
        <p:xfrm>
          <a:off x="179512" y="2780928"/>
          <a:ext cx="8800054" cy="864096"/>
        </p:xfrm>
        <a:graphic>
          <a:graphicData uri="http://schemas.openxmlformats.org/drawingml/2006/table">
            <a:tbl>
              <a:tblPr/>
              <a:tblGrid>
                <a:gridCol w="36102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22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16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305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279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42029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206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20157,3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effectLst/>
                          <a:latin typeface="+mn-lt"/>
                          <a:ea typeface="Times New Roman"/>
                        </a:rPr>
                        <a:t>12 839,4</a:t>
                      </a:r>
                      <a:endParaRPr lang="ru-RU" sz="1200" b="0" kern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2 079,6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260648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"Развитие пассажирского автотранспорта на территории Ветлужского муниципального округа Нижегородской области"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206622"/>
              </p:ext>
            </p:extLst>
          </p:nvPr>
        </p:nvGraphicFramePr>
        <p:xfrm>
          <a:off x="192088" y="1039962"/>
          <a:ext cx="8784976" cy="1656184"/>
        </p:xfrm>
        <a:graphic>
          <a:graphicData uri="http://schemas.openxmlformats.org/drawingml/2006/table">
            <a:tbl>
              <a:tblPr firstRow="1" firstCol="1" bandRow="1" bandCol="1">
                <a:tableStyleId>{8A107856-5554-42FB-B03E-39F5DBC370BA}</a:tableStyleId>
              </a:tblPr>
              <a:tblGrid>
                <a:gridCol w="24415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434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280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Муниципальный заказчик-координатор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Администрация Ветлужского муниципального округа Нижегородской области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Отдел экономики, предпринимательства, ГО и ЧС администрации Ветлужского муниципального округа.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Цель программы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Удовлетворить потребности населения в услугах пассажирского транспорта за счет бесперебойной работы предприятий.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Задачи программы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Организовать безопасное и бесперебойное движение пассажирского транспорта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Этапы и сроки реализации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Программа реализуется в один этап в 2023 - 2027 годы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238740"/>
              </p:ext>
            </p:extLst>
          </p:nvPr>
        </p:nvGraphicFramePr>
        <p:xfrm>
          <a:off x="179512" y="3717032"/>
          <a:ext cx="8784976" cy="2775546"/>
        </p:xfrm>
        <a:graphic>
          <a:graphicData uri="http://schemas.openxmlformats.org/drawingml/2006/table">
            <a:tbl>
              <a:tblPr firstRow="1" firstCol="1" bandRow="1" bandCol="1">
                <a:tableStyleId>{8A107856-5554-42FB-B03E-39F5DBC370BA}</a:tableStyleId>
              </a:tblPr>
              <a:tblGrid>
                <a:gridCol w="26642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206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Оптимизация маршрутной сети пассажирского транспорта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предложений, направленных на совершенствование маршрутной сети пассажирского автотранспорта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Субсидия на реализацию социально-значимых мероприятий в рамках решения вопросов местного значения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Финансирование расходных обязательств по исполнению полномочий по организации транспортного обслуживания населения в границах Ветлужского муниципального округа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работы предприятий, оказывающих услуги по перевозке пассажиров и багажа </a:t>
                      </a: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автомобильным </a:t>
                      </a:r>
                      <a:r>
                        <a:rPr lang="ru-RU" sz="9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транспортом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2. Устранение излишних административных барьеров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Мониторинг проблем и препятствий, сдерживающих развитие пассажирского автотранспорта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в обеспечении участия предприятий, оказывающих услуги пассажирского автотранспорта, в районных и областных программах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Консультирование и оказание помощи предприятиям, оказывающим услуги пассажирского автотранспорта, в организации работы  и совершенствовании охраны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труда</a:t>
                      </a: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15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3. Обновление подвижного состава пассажирского транспорта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Приобретение пассажирского автотранспорта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Приобретение  газомоторного пассажирского автотранспорта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39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4. Создание материально-технической базы предприятий, оказывающих услуги пассажирского автотранспорта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Приобретение оборудования для технического осмотра и ремонта автотранспорта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39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 </a:t>
                      </a:r>
                      <a:r>
                        <a:rPr lang="ru-RU" sz="9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Устранение излишних административных барьеров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296" marR="282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7690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737674"/>
              </p:ext>
            </p:extLst>
          </p:nvPr>
        </p:nvGraphicFramePr>
        <p:xfrm>
          <a:off x="166125" y="3501008"/>
          <a:ext cx="8784977" cy="738419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6721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335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6340,1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93 318,9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7 374,0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332656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«Формирование современной городской среды на территории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995679"/>
              </p:ext>
            </p:extLst>
          </p:nvPr>
        </p:nvGraphicFramePr>
        <p:xfrm>
          <a:off x="179512" y="1111970"/>
          <a:ext cx="8784975" cy="2342707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4830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019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0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Муниципальный заказчик -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70" marR="39370" marT="393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Администрация Ветлужского муниципального округа Нижегородской области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70" marR="39370" marT="39370" marB="6477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9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Цели Программы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70" marR="39370" marT="393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создание комфортной среды проживания и жизнедеятельности для человека, которая обеспечивает высокое качество жизни в целом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70" marR="39370" marT="39370" marB="6477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1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Задачи Программы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70" marR="39370" marT="393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 создание условий для системного повышения качества и комфорта городской среды на территории Ветлужского муниципального округа Нижегородской области на основе проведения благоустройства территорий населённых пунктов;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 создание достойных условий для развития культуры отдыха и организации досуга для жителей Ветлужского муниципального округа Нижегородской области.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4770" marR="39370" marT="39370" marB="6477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99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Этапы и сроки реализации Программы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70" marR="39370" marT="393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2023 - 2027 годы. Программа реализуется в один этап.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70" marR="39370" marT="39370" marB="6477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958292"/>
              </p:ext>
            </p:extLst>
          </p:nvPr>
        </p:nvGraphicFramePr>
        <p:xfrm>
          <a:off x="161933" y="4293096"/>
          <a:ext cx="8856984" cy="240617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8965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32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u="none" strike="noStrike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 action="ppaction://hlinkfile"/>
                        </a:rPr>
                        <a:t>Подпрограмма 1</a:t>
                      </a:r>
                      <a:r>
                        <a:rPr lang="ru-RU" sz="1000" b="0" u="none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«Формирование комфортной городской среды на территории Ветлужского муниципального округа Нижегородской области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мероприятий по ремонту дворовых территорий и общественных пространств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5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2 - «Реализация лучших проектов создания комфортной городской среды в малых городах и исторических поселениях на территории </a:t>
                      </a:r>
                      <a:r>
                        <a:rPr lang="ru-RU" sz="1000" kern="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Ветлужского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 Нижегородской области» 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мероприятий по благоустройству общественных пространств в рамках Всероссийского конкурса лучших проектов создания комфортной городской среды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1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3 - «Реализация мероприятий по обустройству и восстановлению памятных мест, посвящённых Великой Отечественной войне». 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мероприятий по обустройству и восстановлению памятных мест, посвящённых Великой Отечественной войне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2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4 - «Содержание объектов благоустройства и общественных территорий» 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объектов благоустройства и общественных территорий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6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Подпрограмма 5 – «Обустройство мест массового отдыха населения в сельских населённых пунктах Ветлужского муниципального округа Нижегородской области» 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1792" marR="31792" marT="52303" marB="52303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48270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764626"/>
              </p:ext>
            </p:extLst>
          </p:nvPr>
        </p:nvGraphicFramePr>
        <p:xfrm>
          <a:off x="179514" y="4653136"/>
          <a:ext cx="8784974" cy="864096"/>
        </p:xfrm>
        <a:graphic>
          <a:graphicData uri="http://schemas.openxmlformats.org/drawingml/2006/table">
            <a:tbl>
              <a:tblPr/>
              <a:tblGrid>
                <a:gridCol w="36040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3927,3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3 774,7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3 774,7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2088" y="3326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средств массовой информации в Ветлужском муниципальном округе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027026"/>
              </p:ext>
            </p:extLst>
          </p:nvPr>
        </p:nvGraphicFramePr>
        <p:xfrm>
          <a:off x="179512" y="1123802"/>
          <a:ext cx="8784976" cy="3457326"/>
        </p:xfrm>
        <a:graphic>
          <a:graphicData uri="http://schemas.openxmlformats.org/drawingml/2006/table">
            <a:tbl>
              <a:tblPr firstRow="1" firstCol="1" bandRow="1" bandCol="1">
                <a:tableStyleId>{8A107856-5554-42FB-B03E-39F5DBC370BA}</a:tableStyleId>
              </a:tblPr>
              <a:tblGrid>
                <a:gridCol w="30958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89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0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Ответственный исполнитель муниципальной программы 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Администрация Ветлужского муниципального округа Нижегородской области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43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Цель муниципальной программы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spc="5">
                          <a:effectLst/>
                        </a:rPr>
                        <a:t>-обеспечение конституционного права граждан на получение информации;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spc="5">
                          <a:effectLst/>
                        </a:rPr>
                        <a:t>-п</a:t>
                      </a:r>
                      <a:r>
                        <a:rPr lang="ru-RU" sz="1300">
                          <a:effectLst/>
                        </a:rPr>
                        <a:t>овышение эффективности деятельности органов местного самоуправления и муниципальных учреждений Ветлужского  муниципального района, направленной на реализацию интересов населения за счет использования современных информационных технологий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42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Основные задачи муниципальной программы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Создание, сохранение и развитие информационного пространства, соответствующего интересам и потребностям населения Ветлужского муниципального округа Нижегородской области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9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Сроки (этапы) реализации муниципальной 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2023 – 2027 годы.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630951"/>
              </p:ext>
            </p:extLst>
          </p:nvPr>
        </p:nvGraphicFramePr>
        <p:xfrm>
          <a:off x="179512" y="5661248"/>
          <a:ext cx="8784975" cy="109728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3920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929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основные мероприятия муниципальной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200" smtClean="0">
                          <a:effectLst/>
                        </a:rPr>
                        <a:t>Предоставление </a:t>
                      </a:r>
                      <a:r>
                        <a:rPr lang="ru-RU" sz="1200" dirty="0">
                          <a:effectLst/>
                        </a:rPr>
                        <a:t>субсидий на оказание частичной финансовой поддержки окружных печатных средств </a:t>
                      </a:r>
                      <a:r>
                        <a:rPr lang="ru-RU" sz="1200">
                          <a:effectLst/>
                        </a:rPr>
                        <a:t>массовой </a:t>
                      </a:r>
                      <a:r>
                        <a:rPr lang="ru-RU" sz="1200" smtClean="0">
                          <a:effectLst/>
                        </a:rPr>
                        <a:t>информации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200" smtClean="0">
                          <a:effectLst/>
                        </a:rPr>
                        <a:t>Предоставление субсидий на финансовое обеспечение выполнения муниципального задания на оказание муниципальных</a:t>
                      </a:r>
                      <a:r>
                        <a:rPr lang="ru-RU" sz="1200" baseline="0" smtClean="0">
                          <a:effectLst/>
                        </a:rPr>
                        <a:t> услуг и субсидии на иные цели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1234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917269"/>
              </p:ext>
            </p:extLst>
          </p:nvPr>
        </p:nvGraphicFramePr>
        <p:xfrm>
          <a:off x="179512" y="4725144"/>
          <a:ext cx="8796809" cy="567465"/>
        </p:xfrm>
        <a:graphic>
          <a:graphicData uri="http://schemas.openxmlformats.org/drawingml/2006/table">
            <a:tbl>
              <a:tblPr/>
              <a:tblGrid>
                <a:gridCol w="36089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16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12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26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23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6184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78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43074,2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dirty="0">
                          <a:effectLst/>
                          <a:latin typeface="+mn-lt"/>
                          <a:ea typeface="Times New Roman"/>
                        </a:rPr>
                        <a:t>28 803,4</a:t>
                      </a:r>
                      <a:endParaRPr lang="ru-RU" sz="1200" b="0" i="0" u="none" strike="noStrike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dirty="0">
                          <a:effectLst/>
                          <a:latin typeface="+mn-lt"/>
                          <a:ea typeface="Times New Roman"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dirty="0">
                          <a:effectLst/>
                          <a:latin typeface="+mn-lt"/>
                          <a:ea typeface="Times New Roman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6774" y="332656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транспортной инфраструктуры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699944"/>
              </p:ext>
            </p:extLst>
          </p:nvPr>
        </p:nvGraphicFramePr>
        <p:xfrm>
          <a:off x="179512" y="1111970"/>
          <a:ext cx="8784976" cy="3566160"/>
        </p:xfrm>
        <a:graphic>
          <a:graphicData uri="http://schemas.openxmlformats.org/drawingml/2006/table">
            <a:tbl>
              <a:tblPr firstRow="1" firstCol="1" bandRow="1" bandCol="1">
                <a:tableStyleId>{8A107856-5554-42FB-B03E-39F5DBC370BA}</a:tableStyleId>
              </a:tblPr>
              <a:tblGrid>
                <a:gridCol w="30897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952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7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Ответственный исполнитель муниципальной программы 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Администрация Ветлужского муниципального округа Нижегородской области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19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Цель муниципальной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54000" algn="just">
                        <a:spcAft>
                          <a:spcPts val="0"/>
                        </a:spcAft>
                      </a:pPr>
                      <a:r>
                        <a:rPr lang="ru-RU" sz="1300" spc="5" dirty="0">
                          <a:effectLst/>
                        </a:rPr>
                        <a:t>-</a:t>
                      </a:r>
                      <a:r>
                        <a:rPr lang="ru-RU" sz="1400" dirty="0">
                          <a:effectLst/>
                        </a:rPr>
                        <a:t> Сохранение и восстановление существующей дорожной сети автомобильных дорог и искусственных сооружений на них, обеспечение их транспортно-эксплуатационных показателей на уровне, необходимом для удовлетворения потребностей пользователей автомобильных дорог, на основе своевременного и качественного выполнения работ по ремонту и содержанию;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22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Основные задачи муниципальной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Поддержание автомобильных дорог общего пользования местного значения и искусственных сооружений на них на уровне, соответствующем категории дороги, путем ремонта и содержания дорог и сооружений на них.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Сохранение протяженности автомобильных дорог, соответствующих нормативным требованиям, за счет ремонта и реконструкции автомобильных дорог.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7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Сроки (этапы) реализации муниципальной  программы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2024 – 2026 годы.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664934"/>
              </p:ext>
            </p:extLst>
          </p:nvPr>
        </p:nvGraphicFramePr>
        <p:xfrm>
          <a:off x="179512" y="5445224"/>
          <a:ext cx="8712968" cy="91440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3560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569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основные мероприятия муниципальной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dirty="0">
                          <a:effectLst/>
                        </a:rPr>
                        <a:t>Проектирование, капитальный ремонт, ремонт и содержание автомобильных дорог общего пользования местного значения и искусственных сооружений на них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dirty="0">
                          <a:effectLst/>
                        </a:rPr>
                        <a:t>Расходы на реализацию проекта инициативного бюджетирования «Вам решать!»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08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1" y="404664"/>
            <a:ext cx="72728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Основные направления бюджетной и налоговой политики в Ветлужском муниципальном округе на 2026 год и на плановый период 2027 и 2028 годов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18152937"/>
              </p:ext>
            </p:extLst>
          </p:nvPr>
        </p:nvGraphicFramePr>
        <p:xfrm>
          <a:off x="611560" y="1327994"/>
          <a:ext cx="3528392" cy="4477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53271" y="1480727"/>
            <a:ext cx="3506486" cy="450961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/>
              <a:t>-</a:t>
            </a:r>
            <a:r>
              <a:rPr lang="en-US" sz="1400" dirty="0"/>
              <a:t> </a:t>
            </a:r>
            <a:r>
              <a:rPr lang="ru-RU" sz="1400" dirty="0"/>
              <a:t>увеличение налогового потенциала;</a:t>
            </a:r>
          </a:p>
          <a:p>
            <a:r>
              <a:rPr lang="ru-RU" sz="1400" dirty="0"/>
              <a:t>- продолжение политики обоснованности и эффективности применения налоговых льгот, отмена неэффективных и невостребованных льгот;</a:t>
            </a:r>
          </a:p>
          <a:p>
            <a:r>
              <a:rPr lang="ru-RU" sz="1400" dirty="0"/>
              <a:t>-</a:t>
            </a:r>
            <a:r>
              <a:rPr lang="en-US" sz="1400" dirty="0"/>
              <a:t> </a:t>
            </a:r>
            <a:r>
              <a:rPr lang="ru-RU" sz="1400" dirty="0"/>
              <a:t>взаимовыгодное сотрудничество с организациями, формирующими налоговый потенциал муниципального округа;</a:t>
            </a:r>
          </a:p>
          <a:p>
            <a:r>
              <a:rPr lang="ru-RU" sz="1400" dirty="0"/>
              <a:t>-</a:t>
            </a:r>
            <a:r>
              <a:rPr lang="en-US" sz="1400" dirty="0"/>
              <a:t> </a:t>
            </a:r>
            <a:r>
              <a:rPr lang="ru-RU" sz="1400" dirty="0"/>
              <a:t>дальнейшее совершенствование налогового администрирования;</a:t>
            </a:r>
          </a:p>
          <a:p>
            <a:r>
              <a:rPr lang="ru-RU" sz="1400" dirty="0"/>
              <a:t>-</a:t>
            </a:r>
            <a:r>
              <a:rPr lang="en-US" sz="1400" dirty="0"/>
              <a:t> </a:t>
            </a:r>
            <a:r>
              <a:rPr lang="ru-RU" sz="1400" dirty="0"/>
              <a:t>проведение мероприятий по повышению эффективности управления муниципальной собственностью, природными ресурсами, в том числе выявление земельных участков, используемых не по целевому назначению.</a:t>
            </a:r>
          </a:p>
        </p:txBody>
      </p:sp>
    </p:spTree>
    <p:extLst>
      <p:ext uri="{BB962C8B-B14F-4D97-AF65-F5344CB8AC3E}">
        <p14:creationId xmlns:p14="http://schemas.microsoft.com/office/powerpoint/2010/main" val="226056775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834737"/>
              </p:ext>
            </p:extLst>
          </p:nvPr>
        </p:nvGraphicFramePr>
        <p:xfrm>
          <a:off x="179512" y="4005064"/>
          <a:ext cx="8784977" cy="720080"/>
        </p:xfrm>
        <a:graphic>
          <a:graphicData uri="http://schemas.openxmlformats.org/drawingml/2006/table">
            <a:tbl>
              <a:tblPr/>
              <a:tblGrid>
                <a:gridCol w="3604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6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10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07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51691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Первоначальный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бюджет 2025года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2026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2027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2028 год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838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Объемы бюджетных ассигнований программы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460,3</a:t>
                      </a:r>
                    </a:p>
                  </a:txBody>
                  <a:tcPr marL="9300" marR="9300" marT="93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50,0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50,0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+mn-lt"/>
                          <a:ea typeface="Times New Roman"/>
                        </a:rPr>
                        <a:t>50,0</a:t>
                      </a:r>
                      <a:endParaRPr lang="ru-RU" sz="1200" b="0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23576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туризма Ветлужского муниципального округа Нижегородской области»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711849"/>
              </p:ext>
            </p:extLst>
          </p:nvPr>
        </p:nvGraphicFramePr>
        <p:xfrm>
          <a:off x="179512" y="850185"/>
          <a:ext cx="8784976" cy="3133441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5367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482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6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Муниципальный заказчик-координатор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Отдел культуры администрации Ветлужского муниципального округа Нижегородской области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52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Цели программы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Формирование на территории Ветлужского муниципального округа условий для интенсивного развития туристско-рекреационного комплекса, увеличение потоков туристов и доходов бюджета на основе создания, продвижения и эффективного использования имеющихся ресурсов и возможностей, с учетом сохранения природно-рекреационного и культурно-исторического наследия. Создание на территории Ветлужского муниципального округа конкурентоспособной туристской индустрии.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4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Задачи программы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-создание условий для развития конкурентоспособной туристической индустрии, способствующей социально-экономическому развитию Ветлужского муниципального округа.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-повышение качества туристских услуг в Ветлужском муниципальном округе.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06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Этапы и сроки реализации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Программа реализуется в течение 2025 – 2029 годов.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Программа реализуется в один этап.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193" marR="6719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634480"/>
              </p:ext>
            </p:extLst>
          </p:nvPr>
        </p:nvGraphicFramePr>
        <p:xfrm>
          <a:off x="179512" y="4797152"/>
          <a:ext cx="8784978" cy="204232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5841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7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0423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Основное мероприятие 1: Мероприятия, направленные на развитие туризма Ветлужского муниципального округа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Установка и актуализация знаков туристической навигации по территории округа;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Подготовка и издание рекламных материалов о туристическом потенциале Ветлужского округа, разработка и установка информационных пилларов, баннеров, билборда; 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Повышение квалификации специалистов в сфере туризма;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Модернизация внутреннего убранства автобусов: установка более комфортных сидений;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Внедрение медиасистемы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Совершенствование системы кондиционирования 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Приобретение для проведения экскурсий беспроводной радиогид системы;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Приобретение для проведения экскурсий приёмник для радиогид системы;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81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73306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ebuchet MS" panose="020B0603020202020204" pitchFamily="34" charset="0"/>
                <a:ea typeface="Tahoma" panose="020B0604030504040204" pitchFamily="34" charset="0"/>
              </a:rPr>
              <a:t>ДЕФИЦИТ/ПРОФИЦИТ МУНИЦИПАЛЬНОГО ОКРУГА </a:t>
            </a:r>
            <a:endParaRPr lang="ru-RU" b="1" dirty="0">
              <a:ln w="1905">
                <a:solidFill>
                  <a:srgbClr val="0070C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118911"/>
              </p:ext>
            </p:extLst>
          </p:nvPr>
        </p:nvGraphicFramePr>
        <p:xfrm>
          <a:off x="384177" y="836712"/>
          <a:ext cx="8447654" cy="4968551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2901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113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21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402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48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Наименование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 год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2027 год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2028 год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1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effectLst/>
                        </a:rPr>
                        <a:t>Разница между полученными и погашенными бюджетными кредитами от других бюджетов бюджетной системы Российской Федерации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171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91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ВСЕГО источников финансирования дефицита бюджета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0,0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05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95372"/>
            <a:ext cx="70567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Сведения о муниципальном долге (прогноз)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511427"/>
              </p:ext>
            </p:extLst>
          </p:nvPr>
        </p:nvGraphicFramePr>
        <p:xfrm>
          <a:off x="611560" y="980728"/>
          <a:ext cx="8064897" cy="4752527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0667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990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990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204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Верхний предел внутреннего муниципального долга, в том числе верхний предел долга</a:t>
                      </a:r>
                      <a:r>
                        <a:rPr lang="ru-RU" sz="1400" baseline="0" dirty="0">
                          <a:effectLst/>
                        </a:rPr>
                        <a:t> по муниципальным гарантиям,</a:t>
                      </a:r>
                      <a:r>
                        <a:rPr lang="ru-RU" sz="1400" dirty="0">
                          <a:effectLst/>
                        </a:rPr>
                        <a:t> тыс. рублей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8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4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на 1 января 2027 года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на 1 января 2028 года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8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на 1 января 2029 года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4168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Объем бюджетных ассигнований, предусмотренных на исполнение</a:t>
                      </a:r>
                      <a:r>
                        <a:rPr lang="ru-RU" sz="1400" baseline="0" dirty="0">
                          <a:effectLst/>
                        </a:rPr>
                        <a:t> муниципальных гарантий по возможным гарантийным случаям</a:t>
                      </a:r>
                      <a:r>
                        <a:rPr lang="ru-RU" sz="1400" dirty="0">
                          <a:effectLst/>
                        </a:rPr>
                        <a:t>, тыс. рублей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22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на 2026 год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67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на 2027 год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67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на 2028 год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2">
                                <a:lumMod val="75000"/>
                              </a:schemeClr>
                            </a:solidFill>
                          </a:ln>
                          <a:effectLst/>
                        </a:rPr>
                        <a:t>0</a:t>
                      </a: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84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муниципального долга , тыс. рублей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560687"/>
              </p:ext>
            </p:extLst>
          </p:nvPr>
        </p:nvGraphicFramePr>
        <p:xfrm>
          <a:off x="539552" y="908720"/>
          <a:ext cx="8208910" cy="491451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960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660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r>
                        <a:rPr kumimoji="0" lang="ru-RU" sz="1400" kern="1200" dirty="0">
                          <a:effectLst/>
                        </a:rPr>
                        <a:t>Перечень муниципальных заимствований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Сумма долга на 01.01.2026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Сумма долга на 01.01.2027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Сумма долга на 01.01.2028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Сумма долга на 01.01.2029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201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1) ценные бумаги муниципального образования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611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2) бюджетные кредиты, привлеченные в валюте Российской Федерации в местный бюджет из других бюджетов бюджетной системы Российской Федерации;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60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3) бюджетные кредиты, привлеченные от Российской Федерации в иностранной валюте в рамках использования целевых иностранных кредитов;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60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4) кредиты, привлеченные муниципальным образованием от кредитных организаций в валюте Российской Федерации;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660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5) гарантии муниципального образования (муниципальным гарантиям), выраженные в валюте Российской Федерации;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66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6) муниципальные гарантии, предоставленные Российской Федерации в иностранной валюте в рамках использования целевых иностранных кредитов;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60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7) иные долговые обязательства, возникшим до введения в действие настоящего Кодекса и отнесенным на муниципальный долг.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123" marR="8123" marT="8123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9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070505029"/>
              </p:ext>
            </p:extLst>
          </p:nvPr>
        </p:nvGraphicFramePr>
        <p:xfrm>
          <a:off x="899592" y="908720"/>
          <a:ext cx="748883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70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8976" y="27333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 работает принцип «Единства кассы»?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7110" y="836712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Принцип «Единства кассы» позволяет эффективно, а главное прозрачно расходовать бюджетные средства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33594666"/>
              </p:ext>
            </p:extLst>
          </p:nvPr>
        </p:nvGraphicFramePr>
        <p:xfrm>
          <a:off x="467544" y="1772816"/>
          <a:ext cx="792088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95736" y="3815462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Единый счет бюджета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841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81383934"/>
              </p:ext>
            </p:extLst>
          </p:nvPr>
        </p:nvGraphicFramePr>
        <p:xfrm>
          <a:off x="899592" y="260648"/>
          <a:ext cx="741682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80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95372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Виды государственного (муниципального) финансового контроля</a:t>
            </a:r>
          </a:p>
        </p:txBody>
      </p:sp>
      <p:sp>
        <p:nvSpPr>
          <p:cNvPr id="6" name="Полилиния 5"/>
          <p:cNvSpPr/>
          <p:nvPr/>
        </p:nvSpPr>
        <p:spPr>
          <a:xfrm>
            <a:off x="467544" y="764704"/>
            <a:ext cx="8280920" cy="5256584"/>
          </a:xfrm>
          <a:custGeom>
            <a:avLst/>
            <a:gdLst>
              <a:gd name="connsiteX0" fmla="*/ 0 w 3186354"/>
              <a:gd name="connsiteY0" fmla="*/ 0 h 2124899"/>
              <a:gd name="connsiteX1" fmla="*/ 3186354 w 3186354"/>
              <a:gd name="connsiteY1" fmla="*/ 0 h 2124899"/>
              <a:gd name="connsiteX2" fmla="*/ 3186354 w 3186354"/>
              <a:gd name="connsiteY2" fmla="*/ 2124899 h 2124899"/>
              <a:gd name="connsiteX3" fmla="*/ 0 w 3186354"/>
              <a:gd name="connsiteY3" fmla="*/ 2124899 h 2124899"/>
              <a:gd name="connsiteX4" fmla="*/ 0 w 3186354"/>
              <a:gd name="connsiteY4" fmla="*/ 0 h 2124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6354" h="2124899">
                <a:moveTo>
                  <a:pt x="0" y="0"/>
                </a:moveTo>
                <a:lnTo>
                  <a:pt x="3186354" y="0"/>
                </a:lnTo>
                <a:lnTo>
                  <a:pt x="3186354" y="2124899"/>
                </a:lnTo>
                <a:lnTo>
                  <a:pt x="0" y="21248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b="1" kern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Внешний государственный (муниципальный) финансовый контроль является контрольной деятельностью соответственно Счетной палаты Российской Федерации, контрольно-счетных органов субъектов Российской Федерации и муниципальных образований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b="1" kern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Внутренний государственный (муниципальный) финансовый контроль является контрольной деятельностью Федерального казначейства, органов государственного (муниципального) финансового контроля, являющихся исполнительными органами субъектов Российской Федерации (органами местных администраций)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b="1" kern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Предварительный контроль осуществляется в целях предупреждения и пресечения бюджетных нарушений в процессе исполнения бюджетов бюджетной системы Российской Федерации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b="1" kern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Последующий контроль осуществляется по результатам исполнения бюджетов бюджетной системы Российской Федерации в целях установления законности их исполнения, достоверности учета и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val="423068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67380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Информация о бюджете округа </a:t>
            </a:r>
            <a:r>
              <a:rPr lang="ru-RU" b="1" dirty="0" smtClean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 </a:t>
            </a:r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официальном сайте администрации</a:t>
            </a:r>
          </a:p>
          <a:p>
            <a:pPr algn="ctr"/>
            <a:r>
              <a:rPr lang="ru-RU" b="1" dirty="0" smtClean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Ветлужского </a:t>
            </a:r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муниципального округа в информационно                                          </a:t>
            </a:r>
            <a:r>
              <a:rPr lang="ru-RU" b="1" dirty="0" smtClean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ru-RU" b="1" dirty="0">
                <a:ln w="1905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телекоммуникационной сети «Интернет»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7704" y="2708920"/>
            <a:ext cx="3528392" cy="11237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 для граждан</a:t>
            </a:r>
          </a:p>
          <a:p>
            <a:pPr algn="ctr"/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https://vetluga.nobl.ru/activity/35375/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4005064"/>
            <a:ext cx="4392488" cy="112371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Бюджетный калькулятор</a:t>
            </a:r>
          </a:p>
          <a:p>
            <a:pPr algn="ctr"/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https://vetluga.nobl.ru/activity/37026/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556792"/>
            <a:ext cx="4428492" cy="987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Финансовое управление администрации Ветлужского муниципального </a:t>
            </a:r>
            <a:r>
              <a:rPr lang="ru-RU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округа 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://vetluga.nobl.ru/activity/31144/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82449" y="5229200"/>
            <a:ext cx="4104456" cy="146423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Планирование и исполнение бюджета 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https://vetluga.nobl.ru/activity/35365/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017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20688"/>
            <a:ext cx="7056784" cy="563231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Контактная информация 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Полное наименование: Финансовое управление администрации Ветлужского муниципального округа Нижегородской области 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Вышестоящий орган: Администрация Ветлужского муниципального округа Нижегородской области 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Адрес: 606860, Нижегородская область, г. Ветлуга, ул. Ленина д.42. 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Телефон (факс) 8 831 50 2 19 71 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Электронный адрес: </a:t>
            </a:r>
            <a:r>
              <a:rPr lang="en-US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ofvet@mts-nn.ru </a:t>
            </a:r>
            <a:endParaRPr lang="ru-RU" sz="16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Информационный ресурс:  </a:t>
            </a:r>
            <a:r>
              <a:rPr lang="en-US" sz="1600" b="1" u="sng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https://vetluga.nobl.ru/</a:t>
            </a:r>
            <a:r>
              <a:rPr lang="ru-RU" sz="1600" b="1" u="sng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 работы: понедельник - четверг: 8.00 - 17.00; пятница: 8.00 - 16:00; перерыв: 12.00 - 12.48; суббота - воскресенье: выходные дни. 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Глава администрации округа осуществляет прием граждан еженедельно в понедельник с 10.00 до 13.00. 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Запись заявителей проводится при личном обращении или с использованием средств телефонной связи по номеру: (83150) 2-12-71. </a:t>
            </a:r>
          </a:p>
        </p:txBody>
      </p:sp>
    </p:spTree>
    <p:extLst>
      <p:ext uri="{BB962C8B-B14F-4D97-AF65-F5344CB8AC3E}">
        <p14:creationId xmlns:p14="http://schemas.microsoft.com/office/powerpoint/2010/main" val="169380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363474983"/>
              </p:ext>
            </p:extLst>
          </p:nvPr>
        </p:nvGraphicFramePr>
        <p:xfrm>
          <a:off x="467544" y="1062028"/>
          <a:ext cx="8208912" cy="5247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35696" y="692696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Основные направления бюджетной политики</a:t>
            </a:r>
          </a:p>
        </p:txBody>
      </p:sp>
    </p:spTree>
    <p:extLst>
      <p:ext uri="{BB962C8B-B14F-4D97-AF65-F5344CB8AC3E}">
        <p14:creationId xmlns:p14="http://schemas.microsoft.com/office/powerpoint/2010/main" val="340884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1335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Расходы бюджета - выплачиваемые из бюджета денежные средства, за исключением средств, являющихся в </a:t>
            </a:r>
            <a:r>
              <a:rPr lang="ru-RU" sz="14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соответствии</a:t>
            </a:r>
            <a:r>
              <a:rPr lang="ru-RU" sz="12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 настоящим Кодексом источниками финансирования дефицита бюджета</a:t>
            </a:r>
            <a:r>
              <a:rPr lang="ru-RU" sz="1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ru-RU" sz="1200" i="1" dirty="0"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ru-RU" sz="1200" i="1" dirty="0">
                <a:latin typeface="Times New Roman" pitchFamily="18" charset="0"/>
                <a:cs typeface="Times New Roman" pitchFamily="18" charset="0"/>
                <a:hlinkClick r:id="rId2"/>
              </a:rPr>
              <a:t>ст. 6, "Бюджетный кодекс Российской Федерации" от 31.07.1998 N 145-ФЗ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49724137"/>
              </p:ext>
            </p:extLst>
          </p:nvPr>
        </p:nvGraphicFramePr>
        <p:xfrm>
          <a:off x="81574" y="1052736"/>
          <a:ext cx="892899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3209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62391394"/>
              </p:ext>
            </p:extLst>
          </p:nvPr>
        </p:nvGraphicFramePr>
        <p:xfrm>
          <a:off x="611560" y="404664"/>
          <a:ext cx="7867650" cy="2187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10999321"/>
              </p:ext>
            </p:extLst>
          </p:nvPr>
        </p:nvGraphicFramePr>
        <p:xfrm>
          <a:off x="467544" y="2636912"/>
          <a:ext cx="8181975" cy="3831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96889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18289</TotalTime>
  <Words>11897</Words>
  <Application>Microsoft Office PowerPoint</Application>
  <PresentationFormat>Экран (4:3)</PresentationFormat>
  <Paragraphs>2298</Paragraphs>
  <Slides>69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69</vt:i4>
      </vt:variant>
    </vt:vector>
  </HeadingPairs>
  <TitlesOfParts>
    <vt:vector size="70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Gruzdeva</dc:creator>
  <cp:lastModifiedBy>Gruzdeva</cp:lastModifiedBy>
  <cp:revision>860</cp:revision>
  <cp:lastPrinted>2026-04-01T06:39:27Z</cp:lastPrinted>
  <dcterms:created xsi:type="dcterms:W3CDTF">2017-06-29T13:46:23Z</dcterms:created>
  <dcterms:modified xsi:type="dcterms:W3CDTF">2026-04-01T10:44:17Z</dcterms:modified>
</cp:coreProperties>
</file>